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38" r:id="rId3"/>
    <p:sldId id="284" r:id="rId4"/>
    <p:sldId id="326" r:id="rId5"/>
    <p:sldId id="258" r:id="rId6"/>
    <p:sldId id="274" r:id="rId7"/>
    <p:sldId id="322" r:id="rId8"/>
    <p:sldId id="343" r:id="rId9"/>
    <p:sldId id="340" r:id="rId10"/>
    <p:sldId id="341" r:id="rId11"/>
    <p:sldId id="342" r:id="rId12"/>
    <p:sldId id="257" r:id="rId13"/>
    <p:sldId id="285" r:id="rId14"/>
    <p:sldId id="286" r:id="rId15"/>
    <p:sldId id="323" r:id="rId16"/>
    <p:sldId id="287" r:id="rId17"/>
    <p:sldId id="266" r:id="rId18"/>
    <p:sldId id="299" r:id="rId19"/>
    <p:sldId id="288" r:id="rId20"/>
    <p:sldId id="289" r:id="rId21"/>
    <p:sldId id="298" r:id="rId22"/>
    <p:sldId id="305" r:id="rId23"/>
    <p:sldId id="345" r:id="rId24"/>
    <p:sldId id="292" r:id="rId25"/>
    <p:sldId id="303" r:id="rId26"/>
    <p:sldId id="324" r:id="rId27"/>
    <p:sldId id="304" r:id="rId28"/>
    <p:sldId id="327" r:id="rId29"/>
    <p:sldId id="328" r:id="rId30"/>
    <p:sldId id="329" r:id="rId31"/>
    <p:sldId id="279" r:id="rId32"/>
    <p:sldId id="296" r:id="rId33"/>
    <p:sldId id="344" r:id="rId34"/>
    <p:sldId id="337" r:id="rId35"/>
    <p:sldId id="32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99"/>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783" autoAdjust="0"/>
    <p:restoredTop sz="94650" autoAdjust="0"/>
  </p:normalViewPr>
  <p:slideViewPr>
    <p:cSldViewPr>
      <p:cViewPr varScale="1">
        <p:scale>
          <a:sx n="42" d="100"/>
          <a:sy n="42" d="100"/>
        </p:scale>
        <p:origin x="-120"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102046-A3EF-44E2-8C14-5CDA0831EEC1}" type="slidenum">
              <a:rPr lang="en-US"/>
              <a:pPr>
                <a:defRPr/>
              </a:pPr>
              <a:t>‹#›</a:t>
            </a:fld>
            <a:endParaRPr lang="en-US"/>
          </a:p>
        </p:txBody>
      </p:sp>
    </p:spTree>
    <p:extLst>
      <p:ext uri="{BB962C8B-B14F-4D97-AF65-F5344CB8AC3E}">
        <p14:creationId xmlns:p14="http://schemas.microsoft.com/office/powerpoint/2010/main" val="2385812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limateprogress.org/2007/10/01/another-must-read-from-hansen-%e2%80%98long-term%e2%80%99-climate-sensitivity-of-6%c2%b0c-for-doubled-co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climateprogress.org/2008/04/26/is-450-ppm-or-less-politically-possible-part-0-the-alternative-is-humanitys-self-destruc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limateprogress.org/2007/10/01/another-must-read-from-hansen-%e2%80%98long-term%e2%80%99-climate-sensitivity-of-6%c2%b0c-for-doubled-co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limateprogress.org/2008/04/26/is-450-ppm-or-less-politically-possible-part-0-the-alternative-is-humanitys-self-destruc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91F3DD8-0961-4BFD-B4F8-8048327B617E}" type="slidenum">
              <a:rPr lang="en-US" smtClean="0"/>
              <a:pPr/>
              <a:t>17</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mtClean="0"/>
              <a:t>Derived from Wikipedia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pPr eaLnBrk="1" hangingPunct="1"/>
            <a:r>
              <a:rPr lang="en-US" smtClean="0"/>
              <a:t>Ice images from Cook 2010 (Skeptical Science website)</a:t>
            </a:r>
          </a:p>
          <a:p>
            <a:pPr eaLnBrk="1" hangingPunct="1"/>
            <a:r>
              <a:rPr lang="en-US" smtClean="0"/>
              <a:t>Data from Velicogna 2009 (GRL)</a:t>
            </a:r>
          </a:p>
        </p:txBody>
      </p:sp>
      <p:sp>
        <p:nvSpPr>
          <p:cNvPr id="56323" name="Slide Number Placeholder 3"/>
          <p:cNvSpPr>
            <a:spLocks noGrp="1"/>
          </p:cNvSpPr>
          <p:nvPr>
            <p:ph type="sldNum" sz="quarter" idx="5"/>
          </p:nvPr>
        </p:nvSpPr>
        <p:spPr>
          <a:noFill/>
        </p:spPr>
        <p:txBody>
          <a:bodyPr/>
          <a:lstStyle/>
          <a:p>
            <a:fld id="{87500A32-F225-4214-926D-CABF3E28A772}"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r>
              <a:rPr lang="en-US" smtClean="0"/>
              <a:t>http://climateprogress.org/2008/08/27/must-have-ppt-1-the-narrow-temperature-window-that-gave-us-modern-human-civilization/</a:t>
            </a:r>
          </a:p>
          <a:p>
            <a:endParaRPr lang="en-US" smtClean="0"/>
          </a:p>
          <a:p>
            <a:r>
              <a:rPr lang="en-US" smtClean="0"/>
              <a:t>One key explanatory background note if you use the slide: The IPCC forecast of a total of 2°C to 3°C is based on stabilizing atmospheric concentrations of CO2 around 550 ppm (a doubling from pre-industrial levels of 280), up from 385 today. The “band of uncertainty” involves the uncertainty about the climate sensitivity to a doubling of CO2 (absent the slow feedbacks). But as I have noted here before, the longer-term climate sensitivity to a doubling is probably much higher (see “</a:t>
            </a:r>
            <a:r>
              <a:rPr lang="en-US" smtClean="0">
                <a:hlinkClick r:id="rId3" tooltip="Permanent Link: Another "/>
              </a:rPr>
              <a:t>Another “Must Read” from Hansen: ‘Long-term’ climate sensitivity of 6°C for doubled CO2</a:t>
            </a:r>
            <a:r>
              <a:rPr lang="en-US" smtClean="0"/>
              <a:t>“). In any case, we are headed to much more than 550 ppm this century. As the IPCC’s latest assessment makes clear, anything other than a sharp and rapid reversal in greenhouse gas emissions trends risks warming this century of 4°C or more (see “</a:t>
            </a:r>
            <a:r>
              <a:rPr lang="en-US" smtClean="0">
                <a:hlinkClick r:id="rId4" tooltip="Permanent Link to Is 450 ppm (or less) politically possible?  Part 0:  The alternative is humanity's self-destruction"/>
              </a:rPr>
              <a:t>Is 450 ppm politically possible? Part 0: The alternative is humanity’s self-destruction</a:t>
            </a:r>
            <a:r>
              <a:rPr lang="en-US"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US" smtClean="0"/>
              <a:t>http://climateprogress.org/2008/08/27/must-have-ppt-1-the-narrow-temperature-window-that-gave-us-modern-human-civilization/</a:t>
            </a:r>
          </a:p>
          <a:p>
            <a:endParaRPr lang="en-US" smtClean="0"/>
          </a:p>
          <a:p>
            <a:r>
              <a:rPr lang="en-US" smtClean="0"/>
              <a:t>One key explanatory background note if you use the slide: The IPCC forecast of a total of 2°C to 3°C is based on stabilizing atmospheric concentrations of CO2 around 550 ppm (a doubling from pre-industrial levels of 280), up from 385 today. The “band of uncertainty” involves the uncertainty about the climate sensitivity to a doubling of CO2 (absent the slow feedbacks). But as I have noted here before, the longer-term climate sensitivity to a doubling is probably much higher (see “</a:t>
            </a:r>
            <a:r>
              <a:rPr lang="en-US" smtClean="0">
                <a:hlinkClick r:id="rId3" tooltip="Permanent Link: Another "/>
              </a:rPr>
              <a:t>Another “Must Read” from Hansen: ‘Long-term’ climate sensitivity of 6°C for doubled CO2</a:t>
            </a:r>
            <a:r>
              <a:rPr lang="en-US" smtClean="0"/>
              <a:t>“). In any case, we are headed to much more than 550 ppm this century. As the IPCC’s latest assessment makes clear, anything other than a sharp and rapid reversal in greenhouse gas emissions trends risks warming this century of 4°C or more (see “</a:t>
            </a:r>
            <a:r>
              <a:rPr lang="en-US" smtClean="0">
                <a:hlinkClick r:id="rId4" tooltip="Permanent Link to Is 450 ppm (or less) politically possible?  Part 0:  The alternative is humanity's self-destruction"/>
              </a:rPr>
              <a:t>Is 450 ppm politically possible? Part 0: The alternative is humanity’s self-destruction</a:t>
            </a:r>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8C7A49A9-022A-4AAF-AC7A-72A1B8759D04}" type="slidenum">
              <a:rPr lang="en-US" smtClean="0"/>
              <a:pPr/>
              <a:t>5</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mtClean="0"/>
              <a:t>Except for a leveling off between the 1940s and 1970s, Earth's surface temperatures have increased since 1880. The last decade has brought the temperatures to the highest levels ever recorded. The graph shows global annual surface temperatures relative to 1951-1980 mean temperatures. As shown by the red line, long-term trends are more apparent when temperatures are averaged over a five year period. (Image credit: NASA/GISS)</a:t>
            </a:r>
            <a:br>
              <a:rPr lang="en-US" smtClean="0"/>
            </a:b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EC2BA771-E32F-4BF4-982B-F909E5EBB6D8}" type="slidenum">
              <a:rPr lang="en-US" smtClean="0"/>
              <a:pPr/>
              <a:t>6</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mtClean="0"/>
              <a:t>This map shows the 10-year average (2000-2009) temperature anomaly relative to the 1951-1980 mean. The largest temperature increases are in the Arctic and the Antarctic Peninsula. (Image credit: NASA/GISS)</a:t>
            </a:r>
            <a:br>
              <a:rPr lang="en-US" smtClean="0"/>
            </a:b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DC869D50-28C4-4BB1-ADD2-6689E72E0DB8}" type="slidenum">
              <a:rPr lang="en-US" smtClean="0"/>
              <a:pPr/>
              <a:t>13</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t>Krivova et al. 2007 – TSI data</a:t>
            </a:r>
          </a:p>
          <a:p>
            <a:pPr eaLnBrk="1" hangingPunct="1"/>
            <a:r>
              <a:rPr lang="en-US" smtClean="0"/>
              <a:t>PMOD – TSI 1978-2009</a:t>
            </a:r>
          </a:p>
          <a:p>
            <a:pPr eaLnBrk="1" hangingPunct="1"/>
            <a:r>
              <a:rPr lang="en-US" smtClean="0"/>
              <a:t>NASA GISS Temp</a:t>
            </a:r>
          </a:p>
          <a:p>
            <a:pPr eaLnBrk="1" hangingPunct="1"/>
            <a:r>
              <a:rPr lang="en-US" smtClean="0"/>
              <a:t>Figure from http://www.skepticalscience.com/2009-2nd-hottest-year-on-record-sun-coolest-in-a-century.html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9D-A170-4C4A-B4EF-20C08D2FB7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B5A408-4CBB-4CC5-8CC5-8F2A486228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EF9AC5-0323-46E1-BCA3-3E96AE9BCC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7762E-04CE-4B13-94E9-B24515C2E2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18366-9B63-4D2C-A567-73C2014B4F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73CFC0-473C-41B8-85E3-B5BAD887C2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871FDC-50AB-4C11-89F2-B6B9C0F288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2DC737-2444-48F1-936B-19A2D4D2AE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831360-520C-4EC1-8332-8D4B020579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6950F3-45FD-4C1A-AA11-FEF5A35CD3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8BEFB9-2C33-4DA5-9F8A-3C20B88FCC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4E5D364-2CEE-4B4F-9C1A-E46CCFCD04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
            <a:ext cx="7772400" cy="2152650"/>
          </a:xfrm>
        </p:spPr>
        <p:txBody>
          <a:bodyPr/>
          <a:lstStyle/>
          <a:p>
            <a:pPr eaLnBrk="1" hangingPunct="1">
              <a:defRPr/>
            </a:pPr>
            <a:r>
              <a:rPr lang="en-US" sz="4800" b="1" dirty="0" smtClean="0">
                <a:solidFill>
                  <a:srgbClr val="009900"/>
                </a:solidFill>
                <a:effectLst>
                  <a:outerShdw blurRad="38100" dist="38100" dir="2700000" algn="tl">
                    <a:srgbClr val="FFFFFF"/>
                  </a:outerShdw>
                </a:effectLst>
              </a:rPr>
              <a:t>Global </a:t>
            </a:r>
            <a:r>
              <a:rPr lang="en-US" sz="4800" b="1" dirty="0">
                <a:solidFill>
                  <a:srgbClr val="009900"/>
                </a:solidFill>
                <a:effectLst>
                  <a:outerShdw blurRad="38100" dist="38100" dir="2700000" algn="tl">
                    <a:srgbClr val="FFFFFF"/>
                  </a:outerShdw>
                </a:effectLst>
              </a:rPr>
              <a:t>Climate Change</a:t>
            </a:r>
            <a:r>
              <a:rPr lang="en-US" dirty="0"/>
              <a:t/>
            </a:r>
            <a:br>
              <a:rPr lang="en-US" dirty="0"/>
            </a:br>
            <a:r>
              <a:rPr lang="en-US" sz="3600" dirty="0" smtClean="0">
                <a:solidFill>
                  <a:schemeClr val="bg1"/>
                </a:solidFill>
              </a:rPr>
              <a:t>What is it?</a:t>
            </a:r>
            <a:endParaRPr lang="en-US" sz="3600" dirty="0">
              <a:solidFill>
                <a:schemeClr val="bg1"/>
              </a:solidFill>
            </a:endParaRPr>
          </a:p>
        </p:txBody>
      </p:sp>
      <p:sp>
        <p:nvSpPr>
          <p:cNvPr id="14339" name="Rectangle 3"/>
          <p:cNvSpPr>
            <a:spLocks noGrp="1" noChangeArrowheads="1"/>
          </p:cNvSpPr>
          <p:nvPr>
            <p:ph type="subTitle" idx="1"/>
          </p:nvPr>
        </p:nvSpPr>
        <p:spPr>
          <a:xfrm>
            <a:off x="0" y="4343400"/>
            <a:ext cx="4572000" cy="2057400"/>
          </a:xfrm>
        </p:spPr>
        <p:txBody>
          <a:bodyPr/>
          <a:lstStyle/>
          <a:p>
            <a:pPr eaLnBrk="1" hangingPunct="1">
              <a:lnSpc>
                <a:spcPct val="80000"/>
              </a:lnSpc>
            </a:pPr>
            <a:r>
              <a:rPr lang="en-US" smtClean="0">
                <a:solidFill>
                  <a:srgbClr val="FFFF00"/>
                </a:solidFill>
              </a:rPr>
              <a:t>Mark A. Cochrane </a:t>
            </a:r>
          </a:p>
          <a:p>
            <a:pPr eaLnBrk="1" hangingPunct="1">
              <a:lnSpc>
                <a:spcPct val="80000"/>
              </a:lnSpc>
            </a:pPr>
            <a:endParaRPr lang="en-US" sz="1000" smtClean="0">
              <a:solidFill>
                <a:srgbClr val="FFFF00"/>
              </a:solidFill>
            </a:endParaRPr>
          </a:p>
          <a:p>
            <a:pPr algn="l" eaLnBrk="1" hangingPunct="1">
              <a:lnSpc>
                <a:spcPct val="80000"/>
              </a:lnSpc>
            </a:pPr>
            <a:r>
              <a:rPr lang="en-US" sz="2400" smtClean="0">
                <a:solidFill>
                  <a:schemeClr val="bg1"/>
                </a:solidFill>
              </a:rPr>
              <a:t>Professor</a:t>
            </a:r>
            <a:r>
              <a:rPr lang="en-US" smtClean="0">
                <a:solidFill>
                  <a:schemeClr val="bg1"/>
                </a:solidFill>
              </a:rPr>
              <a:t/>
            </a:r>
            <a:br>
              <a:rPr lang="en-US" smtClean="0">
                <a:solidFill>
                  <a:schemeClr val="bg1"/>
                </a:solidFill>
              </a:rPr>
            </a:br>
            <a:r>
              <a:rPr lang="en-US" sz="2400" smtClean="0">
                <a:solidFill>
                  <a:schemeClr val="bg1"/>
                </a:solidFill>
              </a:rPr>
              <a:t>Geographic Information Science Center of Excellence (GIScCE)</a:t>
            </a:r>
            <a:br>
              <a:rPr lang="en-US" sz="2400" smtClean="0">
                <a:solidFill>
                  <a:schemeClr val="bg1"/>
                </a:solidFill>
              </a:rPr>
            </a:br>
            <a:r>
              <a:rPr lang="en-US" sz="2400" smtClean="0">
                <a:solidFill>
                  <a:schemeClr val="bg1"/>
                </a:solidFill>
              </a:rPr>
              <a:t>South Dakota State University</a:t>
            </a:r>
            <a:r>
              <a:rPr lang="en-US" sz="2800" smtClean="0"/>
              <a:t> </a:t>
            </a:r>
          </a:p>
        </p:txBody>
      </p:sp>
      <p:pic>
        <p:nvPicPr>
          <p:cNvPr id="14340" name="Picture 5"/>
          <p:cNvPicPr>
            <a:picLocks noChangeAspect="1" noChangeArrowheads="1"/>
          </p:cNvPicPr>
          <p:nvPr/>
        </p:nvPicPr>
        <p:blipFill>
          <a:blip r:embed="rId3"/>
          <a:srcRect/>
          <a:stretch>
            <a:fillRect/>
          </a:stretch>
        </p:blipFill>
        <p:spPr bwMode="auto">
          <a:xfrm>
            <a:off x="4572000" y="2286000"/>
            <a:ext cx="4572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690562"/>
            <a:ext cx="7981950" cy="5476875"/>
          </a:xfrm>
          <a:prstGeom prst="rect">
            <a:avLst/>
          </a:prstGeom>
        </p:spPr>
      </p:pic>
    </p:spTree>
    <p:extLst>
      <p:ext uri="{BB962C8B-B14F-4D97-AF65-F5344CB8AC3E}">
        <p14:creationId xmlns:p14="http://schemas.microsoft.com/office/powerpoint/2010/main" val="2188924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690562"/>
            <a:ext cx="7981950" cy="5476875"/>
          </a:xfrm>
          <a:prstGeom prst="rect">
            <a:avLst/>
          </a:prstGeom>
        </p:spPr>
      </p:pic>
    </p:spTree>
    <p:extLst>
      <p:ext uri="{BB962C8B-B14F-4D97-AF65-F5344CB8AC3E}">
        <p14:creationId xmlns:p14="http://schemas.microsoft.com/office/powerpoint/2010/main" val="171244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4000" b="1" smtClean="0"/>
              <a:t>How can the Earth be heated?</a:t>
            </a:r>
          </a:p>
        </p:txBody>
      </p:sp>
      <p:sp>
        <p:nvSpPr>
          <p:cNvPr id="3075" name="Rectangle 3"/>
          <p:cNvSpPr>
            <a:spLocks noGrp="1" noChangeArrowheads="1"/>
          </p:cNvSpPr>
          <p:nvPr>
            <p:ph type="body" idx="1"/>
          </p:nvPr>
        </p:nvSpPr>
        <p:spPr/>
        <p:txBody>
          <a:bodyPr/>
          <a:lstStyle/>
          <a:p>
            <a:pPr eaLnBrk="1" hangingPunct="1"/>
            <a:r>
              <a:rPr lang="en-US" smtClean="0"/>
              <a:t>At its simplest ‘global warming’ boils down to three possibilities.</a:t>
            </a:r>
          </a:p>
          <a:p>
            <a:pPr eaLnBrk="1" hangingPunct="1"/>
            <a:endParaRPr lang="en-US" smtClean="0"/>
          </a:p>
          <a:p>
            <a:pPr eaLnBrk="1" hangingPunct="1"/>
            <a:r>
              <a:rPr lang="en-US" smtClean="0"/>
              <a:t>The globe will warm if:</a:t>
            </a:r>
          </a:p>
          <a:p>
            <a:pPr lvl="1" eaLnBrk="1" hangingPunct="1"/>
            <a:r>
              <a:rPr lang="en-US" smtClean="0"/>
              <a:t>The Sun gets brighter</a:t>
            </a:r>
          </a:p>
          <a:p>
            <a:pPr lvl="1" eaLnBrk="1" hangingPunct="1"/>
            <a:r>
              <a:rPr lang="en-US" smtClean="0"/>
              <a:t>The Earth gets darker</a:t>
            </a:r>
          </a:p>
          <a:p>
            <a:pPr lvl="1" eaLnBrk="1" hangingPunct="1"/>
            <a:r>
              <a:rPr lang="en-US" smtClean="0"/>
              <a:t>The Earth cannot radiate heat fast enough to balance the incoming solar energy</a:t>
            </a:r>
          </a:p>
          <a:p>
            <a:pPr lvl="1" eaLnBrk="1" hangingPunct="1"/>
            <a:endParaRPr lang="en-US" smtClean="0"/>
          </a:p>
          <a:p>
            <a:pPr eaLnBrk="1" hangingPunct="1"/>
            <a:endParaRPr lang="en-US" smtClean="0"/>
          </a:p>
        </p:txBody>
      </p:sp>
      <p:pic>
        <p:nvPicPr>
          <p:cNvPr id="3078" name="Picture 6"/>
          <p:cNvPicPr>
            <a:picLocks noChangeAspect="1" noChangeArrowheads="1"/>
          </p:cNvPicPr>
          <p:nvPr/>
        </p:nvPicPr>
        <p:blipFill>
          <a:blip r:embed="rId3"/>
          <a:srcRect/>
          <a:stretch>
            <a:fillRect/>
          </a:stretch>
        </p:blipFill>
        <p:spPr bwMode="auto">
          <a:xfrm>
            <a:off x="5105400" y="2138363"/>
            <a:ext cx="2895600" cy="270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box(out)">
                                      <p:cBhvr>
                                        <p:cTn id="10" dur="500"/>
                                        <p:tgtEl>
                                          <p:spTgt spid="30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5" dur="500"/>
                                        <p:tgtEl>
                                          <p:spTgt spid="30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0" dur="500"/>
                                        <p:tgtEl>
                                          <p:spTgt spid="30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5" dur="500"/>
                                        <p:tgtEl>
                                          <p:spTgt spid="307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linds(horizontal)">
                                      <p:cBhvr>
                                        <p:cTn id="30"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04800" y="0"/>
            <a:ext cx="8686800" cy="1143000"/>
          </a:xfrm>
        </p:spPr>
        <p:txBody>
          <a:bodyPr/>
          <a:lstStyle/>
          <a:p>
            <a:pPr eaLnBrk="1" hangingPunct="1"/>
            <a:r>
              <a:rPr lang="en-US" sz="4000" b="1" smtClean="0"/>
              <a:t>Has the Sun been getting brighter?</a:t>
            </a:r>
          </a:p>
        </p:txBody>
      </p:sp>
      <p:sp>
        <p:nvSpPr>
          <p:cNvPr id="36867" name="Rectangle 3"/>
          <p:cNvSpPr>
            <a:spLocks noGrp="1" noChangeArrowheads="1"/>
          </p:cNvSpPr>
          <p:nvPr>
            <p:ph type="body" idx="1"/>
          </p:nvPr>
        </p:nvSpPr>
        <p:spPr>
          <a:xfrm>
            <a:off x="304800" y="990600"/>
            <a:ext cx="8534400" cy="5638800"/>
          </a:xfrm>
        </p:spPr>
        <p:txBody>
          <a:bodyPr/>
          <a:lstStyle/>
          <a:p>
            <a:pPr eaLnBrk="1" hangingPunct="1"/>
            <a:r>
              <a:rPr lang="en-US" dirty="0" smtClean="0"/>
              <a:t>In short, </a:t>
            </a:r>
          </a:p>
          <a:p>
            <a:pPr lvl="1" eaLnBrk="1" hangingPunct="1"/>
            <a:r>
              <a:rPr lang="en-US" dirty="0" smtClean="0"/>
              <a:t>No.</a:t>
            </a:r>
          </a:p>
          <a:p>
            <a:pPr eaLnBrk="1" hangingPunct="1"/>
            <a:r>
              <a:rPr lang="en-US" dirty="0" smtClean="0"/>
              <a:t>During the last 35 years the solar ‘constant’ has actually decreased.</a:t>
            </a:r>
          </a:p>
          <a:p>
            <a:pPr eaLnBrk="1" hangingPunct="1"/>
            <a:r>
              <a:rPr lang="en-US" dirty="0" smtClean="0"/>
              <a:t>Solar cycle 24                                                 is now occurring                                          so we should                                           experience                                                 roughly 0.24 W/m</a:t>
            </a:r>
            <a:r>
              <a:rPr lang="en-US" baseline="30000" dirty="0" smtClean="0"/>
              <a:t>2</a:t>
            </a:r>
            <a:r>
              <a:rPr lang="en-US" dirty="0" smtClean="0"/>
              <a:t>                                         heating by 2013</a:t>
            </a:r>
          </a:p>
          <a:p>
            <a:pPr eaLnBrk="1" hangingPunct="1"/>
            <a:r>
              <a:rPr lang="en-US" dirty="0" smtClean="0"/>
              <a:t>Disconnect?</a:t>
            </a:r>
          </a:p>
          <a:p>
            <a:pPr eaLnBrk="1" hangingPunct="1">
              <a:buFontTx/>
              <a:buNone/>
            </a:pPr>
            <a:endParaRPr lang="en-US" dirty="0" smtClean="0"/>
          </a:p>
        </p:txBody>
      </p:sp>
      <p:pic>
        <p:nvPicPr>
          <p:cNvPr id="36872" name="Picture 8"/>
          <p:cNvPicPr>
            <a:picLocks noChangeAspect="1" noChangeArrowheads="1"/>
          </p:cNvPicPr>
          <p:nvPr/>
        </p:nvPicPr>
        <p:blipFill>
          <a:blip r:embed="rId3"/>
          <a:srcRect/>
          <a:stretch>
            <a:fillRect/>
          </a:stretch>
        </p:blipFill>
        <p:spPr bwMode="auto">
          <a:xfrm>
            <a:off x="4191000" y="3071813"/>
            <a:ext cx="4953000" cy="3786187"/>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29000"/>
            <a:ext cx="4927978" cy="330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0" dur="500"/>
                                        <p:tgtEl>
                                          <p:spTgt spid="368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5" dur="500"/>
                                        <p:tgtEl>
                                          <p:spTgt spid="368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6872"/>
                                        </p:tgtEl>
                                        <p:attrNameLst>
                                          <p:attrName>style.visibility</p:attrName>
                                        </p:attrNameLst>
                                      </p:cBhvr>
                                      <p:to>
                                        <p:strVal val="visible"/>
                                      </p:to>
                                    </p:set>
                                    <p:anim calcmode="lin" valueType="num">
                                      <p:cBhvr>
                                        <p:cTn id="20" dur="1000" fill="hold"/>
                                        <p:tgtEl>
                                          <p:spTgt spid="36872"/>
                                        </p:tgtEl>
                                        <p:attrNameLst>
                                          <p:attrName>ppt_w</p:attrName>
                                        </p:attrNameLst>
                                      </p:cBhvr>
                                      <p:tavLst>
                                        <p:tav tm="0">
                                          <p:val>
                                            <p:fltVal val="0"/>
                                          </p:val>
                                        </p:tav>
                                        <p:tav tm="100000">
                                          <p:val>
                                            <p:strVal val="#ppt_w"/>
                                          </p:val>
                                        </p:tav>
                                      </p:tavLst>
                                    </p:anim>
                                    <p:anim calcmode="lin" valueType="num">
                                      <p:cBhvr>
                                        <p:cTn id="21" dur="1000" fill="hold"/>
                                        <p:tgtEl>
                                          <p:spTgt spid="36872"/>
                                        </p:tgtEl>
                                        <p:attrNameLst>
                                          <p:attrName>ppt_h</p:attrName>
                                        </p:attrNameLst>
                                      </p:cBhvr>
                                      <p:tavLst>
                                        <p:tav tm="0">
                                          <p:val>
                                            <p:fltVal val="0"/>
                                          </p:val>
                                        </p:tav>
                                        <p:tav tm="100000">
                                          <p:val>
                                            <p:strVal val="#ppt_h"/>
                                          </p:val>
                                        </p:tav>
                                      </p:tavLst>
                                    </p:anim>
                                    <p:anim calcmode="lin" valueType="num">
                                      <p:cBhvr>
                                        <p:cTn id="22" dur="1000" fill="hold"/>
                                        <p:tgtEl>
                                          <p:spTgt spid="36872"/>
                                        </p:tgtEl>
                                        <p:attrNameLst>
                                          <p:attrName>style.rotation</p:attrName>
                                        </p:attrNameLst>
                                      </p:cBhvr>
                                      <p:tavLst>
                                        <p:tav tm="0">
                                          <p:val>
                                            <p:fltVal val="90"/>
                                          </p:val>
                                        </p:tav>
                                        <p:tav tm="100000">
                                          <p:val>
                                            <p:fltVal val="0"/>
                                          </p:val>
                                        </p:tav>
                                      </p:tavLst>
                                    </p:anim>
                                    <p:animEffect transition="in" filter="fade">
                                      <p:cBhvr>
                                        <p:cTn id="23" dur="1000"/>
                                        <p:tgtEl>
                                          <p:spTgt spid="3687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28" dur="500"/>
                                        <p:tgtEl>
                                          <p:spTgt spid="368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6872"/>
                                        </p:tgtEl>
                                      </p:cBhvr>
                                    </p:animEffect>
                                    <p:set>
                                      <p:cBhvr>
                                        <p:cTn id="33" dur="1" fill="hold">
                                          <p:stCondLst>
                                            <p:cond delay="499"/>
                                          </p:stCondLst>
                                        </p:cTn>
                                        <p:tgtEl>
                                          <p:spTgt spid="3687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6867">
                                            <p:txEl>
                                              <p:pRg st="4" end="4"/>
                                            </p:txEl>
                                          </p:spTgt>
                                        </p:tgtEl>
                                        <p:attrNameLst>
                                          <p:attrName>style.visibility</p:attrName>
                                        </p:attrNameLst>
                                      </p:cBhvr>
                                      <p:to>
                                        <p:strVal val="visible"/>
                                      </p:to>
                                    </p:set>
                                    <p:animEffect transition="in" filter="blinds(horizontal)">
                                      <p:cBhvr>
                                        <p:cTn id="38" dur="500"/>
                                        <p:tgtEl>
                                          <p:spTgt spid="36867">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1000" fill="hold"/>
                                        <p:tgtEl>
                                          <p:spTgt spid="2050"/>
                                        </p:tgtEl>
                                        <p:attrNameLst>
                                          <p:attrName>ppt_w</p:attrName>
                                        </p:attrNameLst>
                                      </p:cBhvr>
                                      <p:tavLst>
                                        <p:tav tm="0">
                                          <p:val>
                                            <p:fltVal val="0"/>
                                          </p:val>
                                        </p:tav>
                                        <p:tav tm="100000">
                                          <p:val>
                                            <p:strVal val="#ppt_w"/>
                                          </p:val>
                                        </p:tav>
                                      </p:tavLst>
                                    </p:anim>
                                    <p:anim calcmode="lin" valueType="num">
                                      <p:cBhvr>
                                        <p:cTn id="42" dur="1000" fill="hold"/>
                                        <p:tgtEl>
                                          <p:spTgt spid="2050"/>
                                        </p:tgtEl>
                                        <p:attrNameLst>
                                          <p:attrName>ppt_h</p:attrName>
                                        </p:attrNameLst>
                                      </p:cBhvr>
                                      <p:tavLst>
                                        <p:tav tm="0">
                                          <p:val>
                                            <p:fltVal val="0"/>
                                          </p:val>
                                        </p:tav>
                                        <p:tav tm="100000">
                                          <p:val>
                                            <p:strVal val="#ppt_h"/>
                                          </p:val>
                                        </p:tav>
                                      </p:tavLst>
                                    </p:anim>
                                    <p:anim calcmode="lin" valueType="num">
                                      <p:cBhvr>
                                        <p:cTn id="43" dur="1000" fill="hold"/>
                                        <p:tgtEl>
                                          <p:spTgt spid="2050"/>
                                        </p:tgtEl>
                                        <p:attrNameLst>
                                          <p:attrName>style.rotation</p:attrName>
                                        </p:attrNameLst>
                                      </p:cBhvr>
                                      <p:tavLst>
                                        <p:tav tm="0">
                                          <p:val>
                                            <p:fltVal val="90"/>
                                          </p:val>
                                        </p:tav>
                                        <p:tav tm="100000">
                                          <p:val>
                                            <p:fltVal val="0"/>
                                          </p:val>
                                        </p:tav>
                                      </p:tavLst>
                                    </p:anim>
                                    <p:animEffect transition="in" filter="fade">
                                      <p:cBhvr>
                                        <p:cTn id="4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274638"/>
            <a:ext cx="8839200" cy="1143000"/>
          </a:xfrm>
        </p:spPr>
        <p:txBody>
          <a:bodyPr/>
          <a:lstStyle/>
          <a:p>
            <a:pPr eaLnBrk="1" hangingPunct="1"/>
            <a:r>
              <a:rPr lang="en-US" sz="4000" b="1" smtClean="0"/>
              <a:t>Has the Earth been getting darker?</a:t>
            </a:r>
          </a:p>
        </p:txBody>
      </p:sp>
      <p:sp>
        <p:nvSpPr>
          <p:cNvPr id="37891" name="Rectangle 3"/>
          <p:cNvSpPr>
            <a:spLocks noGrp="1" noChangeArrowheads="1"/>
          </p:cNvSpPr>
          <p:nvPr>
            <p:ph type="body" idx="1"/>
          </p:nvPr>
        </p:nvSpPr>
        <p:spPr/>
        <p:txBody>
          <a:bodyPr/>
          <a:lstStyle/>
          <a:p>
            <a:pPr eaLnBrk="1" hangingPunct="1"/>
            <a:r>
              <a:rPr lang="en-US" dirty="0" smtClean="0"/>
              <a:t>In short,</a:t>
            </a:r>
          </a:p>
          <a:p>
            <a:pPr lvl="1" eaLnBrk="1" hangingPunct="1"/>
            <a:r>
              <a:rPr lang="en-US" dirty="0" smtClean="0"/>
              <a:t>No, if anything it has been brighter.</a:t>
            </a:r>
          </a:p>
          <a:p>
            <a:pPr eaLnBrk="1" hangingPunct="1"/>
            <a:endParaRPr lang="en-US" dirty="0" smtClean="0"/>
          </a:p>
        </p:txBody>
      </p:sp>
      <p:pic>
        <p:nvPicPr>
          <p:cNvPr id="37892" name="Picture 4"/>
          <p:cNvPicPr>
            <a:picLocks noChangeAspect="1" noChangeArrowheads="1"/>
          </p:cNvPicPr>
          <p:nvPr/>
        </p:nvPicPr>
        <p:blipFill>
          <a:blip r:embed="rId3"/>
          <a:srcRect/>
          <a:stretch>
            <a:fillRect/>
          </a:stretch>
        </p:blipFill>
        <p:spPr bwMode="auto">
          <a:xfrm>
            <a:off x="152400" y="2895600"/>
            <a:ext cx="8839200" cy="3521075"/>
          </a:xfrm>
          <a:prstGeom prst="rect">
            <a:avLst/>
          </a:prstGeom>
          <a:noFill/>
          <a:ln w="9525">
            <a:noFill/>
            <a:miter lim="800000"/>
            <a:headEnd/>
            <a:tailEnd/>
          </a:ln>
        </p:spPr>
      </p:pic>
      <p:pic>
        <p:nvPicPr>
          <p:cNvPr id="37893" name="Picture 5"/>
          <p:cNvPicPr>
            <a:picLocks noChangeAspect="1" noChangeArrowheads="1"/>
          </p:cNvPicPr>
          <p:nvPr/>
        </p:nvPicPr>
        <p:blipFill>
          <a:blip r:embed="rId4"/>
          <a:srcRect/>
          <a:stretch>
            <a:fillRect/>
          </a:stretch>
        </p:blipFill>
        <p:spPr bwMode="auto">
          <a:xfrm>
            <a:off x="685800" y="6022975"/>
            <a:ext cx="7848600" cy="835025"/>
          </a:xfrm>
          <a:prstGeom prst="rect">
            <a:avLst/>
          </a:prstGeom>
          <a:noFill/>
          <a:ln w="9525">
            <a:noFill/>
            <a:miter lim="800000"/>
            <a:headEnd/>
            <a:tailEnd/>
          </a:ln>
        </p:spPr>
      </p:pic>
      <p:sp>
        <p:nvSpPr>
          <p:cNvPr id="37894" name="Rectangle 6"/>
          <p:cNvSpPr>
            <a:spLocks noChangeArrowheads="1"/>
          </p:cNvSpPr>
          <p:nvPr/>
        </p:nvSpPr>
        <p:spPr bwMode="auto">
          <a:xfrm>
            <a:off x="8382000" y="6019800"/>
            <a:ext cx="304800" cy="381000"/>
          </a:xfrm>
          <a:prstGeom prst="rect">
            <a:avLst/>
          </a:prstGeom>
          <a:solidFill>
            <a:schemeClr val="bg1"/>
          </a:solidFill>
          <a:ln w="9525">
            <a:noFill/>
            <a:miter lim="800000"/>
            <a:headEnd/>
            <a:tailEnd/>
          </a:ln>
        </p:spPr>
        <p:txBody>
          <a:bodyPr wrap="none" anchor="ctr"/>
          <a:lstStyle/>
          <a:p>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277" y="1142999"/>
            <a:ext cx="2207286"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0" dur="500"/>
                                        <p:tgtEl>
                                          <p:spTgt spid="378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box(in)">
                                      <p:cBhvr>
                                        <p:cTn id="15" dur="500"/>
                                        <p:tgtEl>
                                          <p:spTgt spid="37892"/>
                                        </p:tgtEl>
                                      </p:cBhvr>
                                    </p:animEffect>
                                  </p:childTnLst>
                                </p:cTn>
                              </p:par>
                              <p:par>
                                <p:cTn id="16" presetID="4" presetClass="entr" presetSubtype="16" fill="hold" nodeType="withEffect">
                                  <p:stCondLst>
                                    <p:cond delay="0"/>
                                  </p:stCondLst>
                                  <p:childTnLst>
                                    <p:set>
                                      <p:cBhvr>
                                        <p:cTn id="17" dur="1" fill="hold">
                                          <p:stCondLst>
                                            <p:cond delay="0"/>
                                          </p:stCondLst>
                                        </p:cTn>
                                        <p:tgtEl>
                                          <p:spTgt spid="37893"/>
                                        </p:tgtEl>
                                        <p:attrNameLst>
                                          <p:attrName>style.visibility</p:attrName>
                                        </p:attrNameLst>
                                      </p:cBhvr>
                                      <p:to>
                                        <p:strVal val="visible"/>
                                      </p:to>
                                    </p:set>
                                    <p:animEffect transition="in" filter="box(in)">
                                      <p:cBhvr>
                                        <p:cTn id="18" dur="500"/>
                                        <p:tgtEl>
                                          <p:spTgt spid="3789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7894"/>
                                        </p:tgtEl>
                                        <p:attrNameLst>
                                          <p:attrName>style.visibility</p:attrName>
                                        </p:attrNameLst>
                                      </p:cBhvr>
                                      <p:to>
                                        <p:strVal val="visible"/>
                                      </p:to>
                                    </p:set>
                                    <p:animEffect transition="in" filter="box(in)">
                                      <p:cBhvr>
                                        <p:cTn id="21" dur="500"/>
                                        <p:tgtEl>
                                          <p:spTgt spid="37894"/>
                                        </p:tgtEl>
                                      </p:cBhvr>
                                    </p:animEffect>
                                  </p:childTnLst>
                                </p:cTn>
                              </p:par>
                              <p:par>
                                <p:cTn id="22" presetID="6" presetClass="entr" presetSubtype="16"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5257800" cy="1143000"/>
          </a:xfrm>
        </p:spPr>
        <p:txBody>
          <a:bodyPr/>
          <a:lstStyle/>
          <a:p>
            <a:pPr eaLnBrk="1" hangingPunct="1"/>
            <a:r>
              <a:rPr lang="en-US" sz="4000" b="1" smtClean="0"/>
              <a:t>The Upside of Pollution?</a:t>
            </a:r>
          </a:p>
        </p:txBody>
      </p:sp>
      <p:sp>
        <p:nvSpPr>
          <p:cNvPr id="32770" name="Rectangle 3"/>
          <p:cNvSpPr>
            <a:spLocks noGrp="1" noChangeArrowheads="1"/>
          </p:cNvSpPr>
          <p:nvPr>
            <p:ph type="body" idx="1"/>
          </p:nvPr>
        </p:nvSpPr>
        <p:spPr>
          <a:xfrm>
            <a:off x="457200" y="1600200"/>
            <a:ext cx="5257800" cy="4525963"/>
          </a:xfrm>
        </p:spPr>
        <p:txBody>
          <a:bodyPr/>
          <a:lstStyle/>
          <a:p>
            <a:pPr eaLnBrk="1" hangingPunct="1">
              <a:lnSpc>
                <a:spcPct val="90000"/>
              </a:lnSpc>
            </a:pPr>
            <a:r>
              <a:rPr lang="en-US" smtClean="0"/>
              <a:t>Aerosols have shielded the planet from even greater warming.</a:t>
            </a:r>
          </a:p>
          <a:p>
            <a:pPr eaLnBrk="1" hangingPunct="1">
              <a:lnSpc>
                <a:spcPct val="90000"/>
              </a:lnSpc>
            </a:pPr>
            <a:r>
              <a:rPr lang="en-US" smtClean="0"/>
              <a:t>If we were to suddenly stop emitting pollutants to the atmosphere the planet would warm by an additional 0.8°C within a few years.</a:t>
            </a:r>
          </a:p>
        </p:txBody>
      </p:sp>
      <p:pic>
        <p:nvPicPr>
          <p:cNvPr id="32771" name="Picture 4"/>
          <p:cNvPicPr>
            <a:picLocks noChangeAspect="1" noChangeArrowheads="1"/>
          </p:cNvPicPr>
          <p:nvPr/>
        </p:nvPicPr>
        <p:blipFill>
          <a:blip r:embed="rId3"/>
          <a:srcRect/>
          <a:stretch>
            <a:fillRect/>
          </a:stretch>
        </p:blipFill>
        <p:spPr bwMode="auto">
          <a:xfrm>
            <a:off x="5737225" y="0"/>
            <a:ext cx="3406775" cy="6858000"/>
          </a:xfrm>
          <a:prstGeom prst="rect">
            <a:avLst/>
          </a:prstGeom>
          <a:noFill/>
          <a:ln w="9525">
            <a:noFill/>
            <a:miter lim="800000"/>
            <a:headEnd/>
            <a:tailEnd/>
          </a:ln>
        </p:spPr>
      </p:pic>
      <p:sp>
        <p:nvSpPr>
          <p:cNvPr id="32772" name="Text Box 5"/>
          <p:cNvSpPr txBox="1">
            <a:spLocks noChangeArrowheads="1"/>
          </p:cNvSpPr>
          <p:nvPr/>
        </p:nvSpPr>
        <p:spPr bwMode="auto">
          <a:xfrm>
            <a:off x="762000" y="6400800"/>
            <a:ext cx="2667000" cy="366713"/>
          </a:xfrm>
          <a:prstGeom prst="rect">
            <a:avLst/>
          </a:prstGeom>
          <a:noFill/>
          <a:ln w="9525">
            <a:noFill/>
            <a:miter lim="800000"/>
            <a:headEnd/>
            <a:tailEnd/>
          </a:ln>
        </p:spPr>
        <p:txBody>
          <a:bodyPr>
            <a:spAutoFit/>
          </a:bodyPr>
          <a:lstStyle/>
          <a:p>
            <a:pPr>
              <a:spcBef>
                <a:spcPct val="50000"/>
              </a:spcBef>
            </a:pPr>
            <a:r>
              <a:rPr lang="en-US"/>
              <a:t>IPCC 2007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76200"/>
            <a:ext cx="8229600" cy="1143000"/>
          </a:xfrm>
        </p:spPr>
        <p:txBody>
          <a:bodyPr/>
          <a:lstStyle/>
          <a:p>
            <a:pPr eaLnBrk="1" hangingPunct="1"/>
            <a:r>
              <a:rPr lang="en-US" sz="4000" b="1" smtClean="0"/>
              <a:t>Process of elimination means…</a:t>
            </a:r>
          </a:p>
        </p:txBody>
      </p:sp>
      <p:sp>
        <p:nvSpPr>
          <p:cNvPr id="38915" name="Rectangle 3"/>
          <p:cNvSpPr>
            <a:spLocks noGrp="1" noChangeArrowheads="1"/>
          </p:cNvSpPr>
          <p:nvPr>
            <p:ph type="body" idx="1"/>
          </p:nvPr>
        </p:nvSpPr>
        <p:spPr>
          <a:xfrm>
            <a:off x="457200" y="1600200"/>
            <a:ext cx="8229600" cy="4800600"/>
          </a:xfrm>
        </p:spPr>
        <p:txBody>
          <a:bodyPr/>
          <a:lstStyle/>
          <a:p>
            <a:pPr eaLnBrk="1" hangingPunct="1">
              <a:lnSpc>
                <a:spcPct val="90000"/>
              </a:lnSpc>
            </a:pPr>
            <a:r>
              <a:rPr lang="en-US" smtClean="0"/>
              <a:t>Something must be keeping energy (heat) from escaping like it previously did.</a:t>
            </a:r>
          </a:p>
          <a:p>
            <a:pPr eaLnBrk="1" hangingPunct="1">
              <a:lnSpc>
                <a:spcPct val="90000"/>
              </a:lnSpc>
            </a:pPr>
            <a:r>
              <a:rPr lang="en-US" smtClean="0"/>
              <a:t>That ‘something’ is the infamous set of anthropogenic greenhouse gases, which include:</a:t>
            </a:r>
          </a:p>
          <a:p>
            <a:pPr lvl="1" eaLnBrk="1" hangingPunct="1">
              <a:lnSpc>
                <a:spcPct val="90000"/>
              </a:lnSpc>
            </a:pPr>
            <a:r>
              <a:rPr lang="en-US" b="1" smtClean="0"/>
              <a:t>Carbon dioxide</a:t>
            </a:r>
          </a:p>
          <a:p>
            <a:pPr lvl="1" eaLnBrk="1" hangingPunct="1">
              <a:lnSpc>
                <a:spcPct val="90000"/>
              </a:lnSpc>
            </a:pPr>
            <a:r>
              <a:rPr lang="en-US" b="1" smtClean="0"/>
              <a:t>Methane</a:t>
            </a:r>
          </a:p>
          <a:p>
            <a:pPr lvl="1" eaLnBrk="1" hangingPunct="1">
              <a:lnSpc>
                <a:spcPct val="90000"/>
              </a:lnSpc>
            </a:pPr>
            <a:r>
              <a:rPr lang="en-US" b="1" smtClean="0"/>
              <a:t>Halocarbons</a:t>
            </a:r>
          </a:p>
          <a:p>
            <a:pPr lvl="1" eaLnBrk="1" hangingPunct="1">
              <a:lnSpc>
                <a:spcPct val="90000"/>
              </a:lnSpc>
            </a:pPr>
            <a:r>
              <a:rPr lang="en-US" b="1" smtClean="0"/>
              <a:t>Ozone </a:t>
            </a:r>
          </a:p>
          <a:p>
            <a:pPr lvl="1" eaLnBrk="1" hangingPunct="1">
              <a:lnSpc>
                <a:spcPct val="90000"/>
              </a:lnSpc>
            </a:pPr>
            <a:r>
              <a:rPr lang="en-US" b="1" smtClean="0"/>
              <a:t>Nitrous oxide</a:t>
            </a:r>
          </a:p>
          <a:p>
            <a:pPr lvl="1" eaLnBrk="1" hangingPunct="1">
              <a:lnSpc>
                <a:spcPct val="90000"/>
              </a:lnSpc>
              <a:buFontTx/>
              <a:buNone/>
            </a:pPr>
            <a:endParaRPr lang="en-US" smtClean="0"/>
          </a:p>
        </p:txBody>
      </p:sp>
      <p:pic>
        <p:nvPicPr>
          <p:cNvPr id="38917" name="Picture 5"/>
          <p:cNvPicPr>
            <a:picLocks noChangeAspect="1" noChangeArrowheads="1"/>
          </p:cNvPicPr>
          <p:nvPr/>
        </p:nvPicPr>
        <p:blipFill>
          <a:blip r:embed="rId3"/>
          <a:srcRect/>
          <a:stretch>
            <a:fillRect/>
          </a:stretch>
        </p:blipFill>
        <p:spPr bwMode="auto">
          <a:xfrm>
            <a:off x="5334000" y="3505200"/>
            <a:ext cx="3695700" cy="323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7" dur="500"/>
                                        <p:tgtEl>
                                          <p:spTgt spid="3891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0" dur="500"/>
                                        <p:tgtEl>
                                          <p:spTgt spid="3891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3" dur="500"/>
                                        <p:tgtEl>
                                          <p:spTgt spid="3891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26" dur="500"/>
                                        <p:tgtEl>
                                          <p:spTgt spid="38915">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8915">
                                            <p:txEl>
                                              <p:pRg st="6" end="6"/>
                                            </p:txEl>
                                          </p:spTgt>
                                        </p:tgtEl>
                                        <p:attrNameLst>
                                          <p:attrName>style.visibility</p:attrName>
                                        </p:attrNameLst>
                                      </p:cBhvr>
                                      <p:to>
                                        <p:strVal val="visible"/>
                                      </p:to>
                                    </p:set>
                                    <p:animEffect transition="in" filter="blinds(horizontal)">
                                      <p:cBhvr>
                                        <p:cTn id="29" dur="500"/>
                                        <p:tgtEl>
                                          <p:spTgt spid="38915">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38917"/>
                                        </p:tgtEl>
                                        <p:attrNameLst>
                                          <p:attrName>style.visibility</p:attrName>
                                        </p:attrNameLst>
                                      </p:cBhvr>
                                      <p:to>
                                        <p:strVal val="visible"/>
                                      </p:to>
                                    </p:set>
                                    <p:animEffect transition="in" filter="box(in)">
                                      <p:cBhvr>
                                        <p:cTn id="32"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b="1" smtClean="0"/>
              <a:t>The ‘Greenhouse’ Effect</a:t>
            </a:r>
          </a:p>
        </p:txBody>
      </p:sp>
      <p:sp>
        <p:nvSpPr>
          <p:cNvPr id="12291" name="Rectangle 3"/>
          <p:cNvSpPr>
            <a:spLocks noGrp="1" noChangeArrowheads="1"/>
          </p:cNvSpPr>
          <p:nvPr>
            <p:ph type="body" idx="1"/>
          </p:nvPr>
        </p:nvSpPr>
        <p:spPr/>
        <p:txBody>
          <a:bodyPr/>
          <a:lstStyle/>
          <a:p>
            <a:pPr eaLnBrk="1" hangingPunct="1">
              <a:lnSpc>
                <a:spcPct val="80000"/>
              </a:lnSpc>
            </a:pPr>
            <a:r>
              <a:rPr lang="en-US" sz="2800" smtClean="0"/>
              <a:t>Certain gases are transparent to visible light but absorb infrared radiation (heat)</a:t>
            </a:r>
          </a:p>
          <a:p>
            <a:pPr eaLnBrk="1" hangingPunct="1">
              <a:lnSpc>
                <a:spcPct val="80000"/>
              </a:lnSpc>
            </a:pPr>
            <a:r>
              <a:rPr lang="en-US" sz="2800" smtClean="0"/>
              <a:t>Note, there is </a:t>
            </a:r>
            <a:r>
              <a:rPr lang="en-US" sz="2800" u="sng" smtClean="0"/>
              <a:t>no controversy</a:t>
            </a:r>
            <a:r>
              <a:rPr lang="en-US" sz="2800" smtClean="0"/>
              <a:t> about the existence of the greenhouse effect!</a:t>
            </a:r>
          </a:p>
          <a:p>
            <a:pPr eaLnBrk="1" hangingPunct="1">
              <a:lnSpc>
                <a:spcPct val="80000"/>
              </a:lnSpc>
            </a:pPr>
            <a:r>
              <a:rPr lang="en-US" sz="2800" smtClean="0"/>
              <a:t>In 1824, Joseph Fourier published the first scientific paper describing how an atmosphere serves to warm a planet. </a:t>
            </a:r>
          </a:p>
          <a:p>
            <a:pPr eaLnBrk="1" hangingPunct="1">
              <a:lnSpc>
                <a:spcPct val="80000"/>
              </a:lnSpc>
            </a:pPr>
            <a:r>
              <a:rPr lang="en-US" sz="2800" smtClean="0"/>
              <a:t>Earth’s greenhouse gases warm the planet by approximately 33°C (59°F).</a:t>
            </a:r>
          </a:p>
          <a:p>
            <a:pPr lvl="1" eaLnBrk="1" hangingPunct="1">
              <a:lnSpc>
                <a:spcPct val="80000"/>
              </a:lnSpc>
            </a:pPr>
            <a:r>
              <a:rPr lang="en-US" sz="2400" smtClean="0"/>
              <a:t>If it wasn’t for the atmosphere the Earth would have an average temperature of -18°C (0°F).</a:t>
            </a:r>
          </a:p>
          <a:p>
            <a:pPr eaLnBrk="1" hangingPunct="1">
              <a:lnSpc>
                <a:spcPct val="80000"/>
              </a:lnSpc>
            </a:pPr>
            <a:endParaRPr lang="en-US" sz="2800" b="1" smtClean="0">
              <a:solidFill>
                <a:schemeClr val="accent2"/>
              </a:solidFill>
            </a:endParaRPr>
          </a:p>
          <a:p>
            <a:pPr eaLnBrk="1" hangingPunct="1">
              <a:lnSpc>
                <a:spcPct val="80000"/>
              </a:lnSpc>
            </a:pPr>
            <a:endParaRPr lang="en-US" sz="2800" b="1" smtClean="0">
              <a:solidFill>
                <a:schemeClr val="accent2"/>
              </a:solidFill>
            </a:endParaRPr>
          </a:p>
          <a:p>
            <a:pPr eaLnBrk="1" hangingPunct="1">
              <a:lnSpc>
                <a:spcPct val="80000"/>
              </a:lnSpc>
            </a:pPr>
            <a:endParaRPr lang="en-US" sz="2800" b="1" smtClean="0">
              <a:solidFill>
                <a:schemeClr val="accent2"/>
              </a:solidFill>
            </a:endParaRPr>
          </a:p>
          <a:p>
            <a:pPr eaLnBrk="1" hangingPunct="1">
              <a:lnSpc>
                <a:spcPct val="80000"/>
              </a:lnSpc>
            </a:pPr>
            <a:endParaRPr lang="en-US" sz="2800" smtClean="0"/>
          </a:p>
        </p:txBody>
      </p:sp>
      <p:pic>
        <p:nvPicPr>
          <p:cNvPr id="12292" name="Picture 4" descr="Picture1"/>
          <p:cNvPicPr>
            <a:picLocks noChangeAspect="1" noChangeArrowheads="1"/>
          </p:cNvPicPr>
          <p:nvPr/>
        </p:nvPicPr>
        <p:blipFill>
          <a:blip r:embed="rId3"/>
          <a:srcRect/>
          <a:stretch>
            <a:fillRect/>
          </a:stretch>
        </p:blipFill>
        <p:spPr bwMode="auto">
          <a:xfrm>
            <a:off x="7772400" y="1981200"/>
            <a:ext cx="1169988"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box(in)">
                                      <p:cBhvr>
                                        <p:cTn id="20" dur="500"/>
                                        <p:tgtEl>
                                          <p:spTgt spid="1229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5" dur="500"/>
                                        <p:tgtEl>
                                          <p:spTgt spid="1229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30"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274638"/>
            <a:ext cx="3276600" cy="1143000"/>
          </a:xfrm>
        </p:spPr>
        <p:txBody>
          <a:bodyPr/>
          <a:lstStyle/>
          <a:p>
            <a:pPr eaLnBrk="1" hangingPunct="1"/>
            <a:r>
              <a:rPr lang="en-US" sz="4000" b="1" smtClean="0"/>
              <a:t>How does it work?</a:t>
            </a:r>
          </a:p>
        </p:txBody>
      </p:sp>
      <p:sp>
        <p:nvSpPr>
          <p:cNvPr id="51203" name="Rectangle 3"/>
          <p:cNvSpPr>
            <a:spLocks noGrp="1" noChangeArrowheads="1"/>
          </p:cNvSpPr>
          <p:nvPr>
            <p:ph type="body" idx="1"/>
          </p:nvPr>
        </p:nvSpPr>
        <p:spPr>
          <a:xfrm>
            <a:off x="228600" y="1600200"/>
            <a:ext cx="3352800" cy="4525963"/>
          </a:xfrm>
        </p:spPr>
        <p:txBody>
          <a:bodyPr/>
          <a:lstStyle/>
          <a:p>
            <a:pPr eaLnBrk="1" hangingPunct="1"/>
            <a:r>
              <a:rPr lang="en-US" smtClean="0"/>
              <a:t>It’s actually a lot like how you manage your own body temperature at night…..</a:t>
            </a:r>
          </a:p>
        </p:txBody>
      </p:sp>
      <p:pic>
        <p:nvPicPr>
          <p:cNvPr id="38915" name="Picture 4"/>
          <p:cNvPicPr>
            <a:picLocks noChangeAspect="1" noChangeArrowheads="1"/>
          </p:cNvPicPr>
          <p:nvPr/>
        </p:nvPicPr>
        <p:blipFill>
          <a:blip r:embed="rId3"/>
          <a:srcRect/>
          <a:stretch>
            <a:fillRect/>
          </a:stretch>
        </p:blipFill>
        <p:spPr bwMode="auto">
          <a:xfrm>
            <a:off x="3581400" y="228600"/>
            <a:ext cx="5492750" cy="6129338"/>
          </a:xfrm>
          <a:prstGeom prst="rect">
            <a:avLst/>
          </a:prstGeom>
          <a:noFill/>
          <a:ln w="9525">
            <a:noFill/>
            <a:miter lim="800000"/>
            <a:headEnd/>
            <a:tailEnd/>
          </a:ln>
        </p:spPr>
      </p:pic>
      <p:sp>
        <p:nvSpPr>
          <p:cNvPr id="38916" name="Text Box 5"/>
          <p:cNvSpPr txBox="1">
            <a:spLocks noChangeArrowheads="1"/>
          </p:cNvSpPr>
          <p:nvPr/>
        </p:nvSpPr>
        <p:spPr bwMode="auto">
          <a:xfrm>
            <a:off x="5867400" y="6400800"/>
            <a:ext cx="2209800" cy="366713"/>
          </a:xfrm>
          <a:prstGeom prst="rect">
            <a:avLst/>
          </a:prstGeom>
          <a:noFill/>
          <a:ln w="9525">
            <a:noFill/>
            <a:miter lim="800000"/>
            <a:headEnd/>
            <a:tailEnd/>
          </a:ln>
        </p:spPr>
        <p:txBody>
          <a:bodyPr>
            <a:spAutoFit/>
          </a:bodyPr>
          <a:lstStyle/>
          <a:p>
            <a:pPr>
              <a:spcBef>
                <a:spcPct val="50000"/>
              </a:spcBef>
            </a:pPr>
            <a:r>
              <a:rPr lang="en-US"/>
              <a:t>Murphy et al.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What is the controversy?</a:t>
            </a:r>
          </a:p>
        </p:txBody>
      </p:sp>
      <p:sp>
        <p:nvSpPr>
          <p:cNvPr id="39939" name="Rectangle 3"/>
          <p:cNvSpPr>
            <a:spLocks noGrp="1" noChangeArrowheads="1"/>
          </p:cNvSpPr>
          <p:nvPr>
            <p:ph type="body" idx="1"/>
          </p:nvPr>
        </p:nvSpPr>
        <p:spPr>
          <a:xfrm>
            <a:off x="457200" y="1600200"/>
            <a:ext cx="8229600" cy="4953000"/>
          </a:xfrm>
        </p:spPr>
        <p:txBody>
          <a:bodyPr/>
          <a:lstStyle/>
          <a:p>
            <a:pPr eaLnBrk="1" hangingPunct="1"/>
            <a:r>
              <a:rPr lang="en-US" sz="3600" smtClean="0"/>
              <a:t>Are </a:t>
            </a:r>
            <a:r>
              <a:rPr lang="en-US" sz="3600" b="1" smtClean="0"/>
              <a:t>we</a:t>
            </a:r>
            <a:r>
              <a:rPr lang="en-US" sz="3600" smtClean="0"/>
              <a:t> increasing the greenhouse effect?</a:t>
            </a:r>
          </a:p>
          <a:p>
            <a:pPr eaLnBrk="1" hangingPunct="1"/>
            <a:r>
              <a:rPr lang="en-US" smtClean="0"/>
              <a:t>Atmospheric                                              carbon dioxide has                             grown from 315                                    parts per million                                       (ppm) in 1958 to                                     392 (ppm) in 2011. </a:t>
            </a:r>
          </a:p>
          <a:p>
            <a:pPr eaLnBrk="1" hangingPunct="1"/>
            <a:endParaRPr lang="en-US" smtClean="0"/>
          </a:p>
        </p:txBody>
      </p:sp>
      <p:pic>
        <p:nvPicPr>
          <p:cNvPr id="39940" name="Picture 4"/>
          <p:cNvPicPr>
            <a:picLocks noChangeAspect="1" noChangeArrowheads="1"/>
          </p:cNvPicPr>
          <p:nvPr/>
        </p:nvPicPr>
        <p:blipFill>
          <a:blip r:embed="rId3"/>
          <a:srcRect/>
          <a:stretch>
            <a:fillRect/>
          </a:stretch>
        </p:blipFill>
        <p:spPr bwMode="auto">
          <a:xfrm>
            <a:off x="4343400" y="2667000"/>
            <a:ext cx="4800600" cy="3294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2" dur="500"/>
                                        <p:tgtEl>
                                          <p:spTgt spid="39939">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box(out)">
                                      <p:cBhvr>
                                        <p:cTn id="15"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where we stand</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34" y="1434128"/>
            <a:ext cx="8297966" cy="515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10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But is it us?</a:t>
            </a:r>
          </a:p>
        </p:txBody>
      </p:sp>
      <p:sp>
        <p:nvSpPr>
          <p:cNvPr id="43010" name="Rectangle 3"/>
          <p:cNvSpPr>
            <a:spLocks noGrp="1" noChangeArrowheads="1"/>
          </p:cNvSpPr>
          <p:nvPr>
            <p:ph type="body" idx="1"/>
          </p:nvPr>
        </p:nvSpPr>
        <p:spPr/>
        <p:txBody>
          <a:bodyPr/>
          <a:lstStyle/>
          <a:p>
            <a:pPr eaLnBrk="1" hangingPunct="1"/>
            <a:endParaRPr lang="en-US" smtClean="0"/>
          </a:p>
        </p:txBody>
      </p:sp>
      <p:pic>
        <p:nvPicPr>
          <p:cNvPr id="43011" name="Picture 3"/>
          <p:cNvPicPr>
            <a:picLocks noChangeAspect="1" noChangeArrowheads="1"/>
          </p:cNvPicPr>
          <p:nvPr/>
        </p:nvPicPr>
        <p:blipFill>
          <a:blip r:embed="rId3"/>
          <a:srcRect/>
          <a:stretch>
            <a:fillRect/>
          </a:stretch>
        </p:blipFill>
        <p:spPr bwMode="auto">
          <a:xfrm>
            <a:off x="381000" y="1450975"/>
            <a:ext cx="7010400" cy="5407025"/>
          </a:xfrm>
          <a:prstGeom prst="rect">
            <a:avLst/>
          </a:prstGeom>
          <a:noFill/>
          <a:ln w="9525">
            <a:noFill/>
            <a:miter lim="800000"/>
            <a:headEnd/>
            <a:tailEnd/>
          </a:ln>
        </p:spPr>
      </p:pic>
      <p:sp>
        <p:nvSpPr>
          <p:cNvPr id="43012" name="Line 5"/>
          <p:cNvSpPr>
            <a:spLocks noChangeShapeType="1"/>
          </p:cNvSpPr>
          <p:nvPr/>
        </p:nvSpPr>
        <p:spPr bwMode="auto">
          <a:xfrm>
            <a:off x="228600" y="3886200"/>
            <a:ext cx="7620000" cy="0"/>
          </a:xfrm>
          <a:prstGeom prst="line">
            <a:avLst/>
          </a:prstGeom>
          <a:noFill/>
          <a:ln w="38100">
            <a:solidFill>
              <a:srgbClr val="FF0000"/>
            </a:solidFill>
            <a:round/>
            <a:headEnd/>
            <a:tailEnd/>
          </a:ln>
        </p:spPr>
        <p:txBody>
          <a:bodyPr/>
          <a:lstStyle/>
          <a:p>
            <a:endParaRPr lang="en-US"/>
          </a:p>
        </p:txBody>
      </p:sp>
      <p:sp>
        <p:nvSpPr>
          <p:cNvPr id="43013" name="Text Box 6"/>
          <p:cNvSpPr txBox="1">
            <a:spLocks noChangeArrowheads="1"/>
          </p:cNvSpPr>
          <p:nvPr/>
        </p:nvSpPr>
        <p:spPr bwMode="auto">
          <a:xfrm>
            <a:off x="7772400" y="3810000"/>
            <a:ext cx="1371600" cy="1200150"/>
          </a:xfrm>
          <a:prstGeom prst="rect">
            <a:avLst/>
          </a:prstGeom>
          <a:noFill/>
          <a:ln w="9525">
            <a:solidFill>
              <a:schemeClr val="tx1"/>
            </a:solidFill>
            <a:miter lim="800000"/>
            <a:headEnd/>
            <a:tailEnd/>
          </a:ln>
        </p:spPr>
        <p:txBody>
          <a:bodyPr>
            <a:spAutoFit/>
          </a:bodyPr>
          <a:lstStyle/>
          <a:p>
            <a:pPr>
              <a:spcBef>
                <a:spcPct val="50000"/>
              </a:spcBef>
            </a:pPr>
            <a:r>
              <a:rPr lang="en-US" b="1"/>
              <a:t>650,000 years below 300ppm</a:t>
            </a:r>
          </a:p>
        </p:txBody>
      </p:sp>
      <p:sp>
        <p:nvSpPr>
          <p:cNvPr id="43014" name="Line 7"/>
          <p:cNvSpPr>
            <a:spLocks noChangeShapeType="1"/>
          </p:cNvSpPr>
          <p:nvPr/>
        </p:nvSpPr>
        <p:spPr bwMode="auto">
          <a:xfrm>
            <a:off x="5943600" y="2133600"/>
            <a:ext cx="1905000" cy="0"/>
          </a:xfrm>
          <a:prstGeom prst="line">
            <a:avLst/>
          </a:prstGeom>
          <a:noFill/>
          <a:ln w="38100">
            <a:solidFill>
              <a:srgbClr val="FF0000"/>
            </a:solidFill>
            <a:round/>
            <a:headEnd/>
            <a:tailEnd/>
          </a:ln>
        </p:spPr>
        <p:txBody>
          <a:bodyPr/>
          <a:lstStyle/>
          <a:p>
            <a:endParaRPr lang="en-US"/>
          </a:p>
        </p:txBody>
      </p:sp>
      <p:sp>
        <p:nvSpPr>
          <p:cNvPr id="43015" name="Text Box 8"/>
          <p:cNvSpPr txBox="1">
            <a:spLocks noChangeArrowheads="1"/>
          </p:cNvSpPr>
          <p:nvPr/>
        </p:nvSpPr>
        <p:spPr bwMode="auto">
          <a:xfrm>
            <a:off x="7848600" y="1905000"/>
            <a:ext cx="1143000" cy="650875"/>
          </a:xfrm>
          <a:prstGeom prst="rect">
            <a:avLst/>
          </a:prstGeom>
          <a:noFill/>
          <a:ln w="9525">
            <a:solidFill>
              <a:schemeClr val="tx1"/>
            </a:solidFill>
            <a:miter lim="800000"/>
            <a:headEnd/>
            <a:tailEnd/>
          </a:ln>
        </p:spPr>
        <p:txBody>
          <a:bodyPr>
            <a:spAutoFit/>
          </a:bodyPr>
          <a:lstStyle/>
          <a:p>
            <a:pPr>
              <a:spcBef>
                <a:spcPct val="50000"/>
              </a:spcBef>
            </a:pPr>
            <a:r>
              <a:rPr lang="en-US"/>
              <a:t>392 ppm in 2011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p:cNvPicPr>
            <a:picLocks noChangeAspect="1" noChangeArrowheads="1"/>
          </p:cNvPicPr>
          <p:nvPr/>
        </p:nvPicPr>
        <p:blipFill>
          <a:blip r:embed="rId3"/>
          <a:srcRect/>
          <a:stretch>
            <a:fillRect/>
          </a:stretch>
        </p:blipFill>
        <p:spPr bwMode="auto">
          <a:xfrm>
            <a:off x="76200" y="1752600"/>
            <a:ext cx="9067800" cy="5087938"/>
          </a:xfrm>
          <a:prstGeom prst="rect">
            <a:avLst/>
          </a:prstGeom>
          <a:noFill/>
          <a:ln w="9525">
            <a:noFill/>
            <a:miter lim="800000"/>
            <a:headEnd/>
            <a:tailEnd/>
          </a:ln>
        </p:spPr>
      </p:pic>
      <p:sp>
        <p:nvSpPr>
          <p:cNvPr id="45058" name="Rectangle 2"/>
          <p:cNvSpPr>
            <a:spLocks noGrp="1" noChangeArrowheads="1"/>
          </p:cNvSpPr>
          <p:nvPr>
            <p:ph type="title"/>
          </p:nvPr>
        </p:nvSpPr>
        <p:spPr>
          <a:xfrm>
            <a:off x="381000" y="76200"/>
            <a:ext cx="8229600" cy="1143000"/>
          </a:xfrm>
        </p:spPr>
        <p:txBody>
          <a:bodyPr/>
          <a:lstStyle/>
          <a:p>
            <a:pPr eaLnBrk="1" hangingPunct="1"/>
            <a:r>
              <a:rPr lang="en-US" dirty="0" smtClean="0"/>
              <a:t>Yes, it is us</a:t>
            </a:r>
          </a:p>
        </p:txBody>
      </p:sp>
      <p:sp>
        <p:nvSpPr>
          <p:cNvPr id="45059" name="Rectangle 3"/>
          <p:cNvSpPr>
            <a:spLocks noGrp="1" noChangeArrowheads="1"/>
          </p:cNvSpPr>
          <p:nvPr>
            <p:ph type="body" idx="1"/>
          </p:nvPr>
        </p:nvSpPr>
        <p:spPr>
          <a:xfrm>
            <a:off x="76200" y="1066800"/>
            <a:ext cx="8839200" cy="2438400"/>
          </a:xfrm>
        </p:spPr>
        <p:txBody>
          <a:bodyPr/>
          <a:lstStyle/>
          <a:p>
            <a:pPr eaLnBrk="1" hangingPunct="1"/>
            <a:endParaRPr lang="en-US" smtClean="0"/>
          </a:p>
          <a:p>
            <a:pPr algn="ctr" eaLnBrk="1" hangingPunct="1">
              <a:buFontTx/>
              <a:buNone/>
            </a:pPr>
            <a:r>
              <a:rPr lang="en-US" smtClean="0"/>
              <a:t>Methane</a:t>
            </a:r>
          </a:p>
        </p:txBody>
      </p:sp>
      <p:sp>
        <p:nvSpPr>
          <p:cNvPr id="50183" name="Line 7"/>
          <p:cNvSpPr>
            <a:spLocks noChangeShapeType="1"/>
          </p:cNvSpPr>
          <p:nvPr/>
        </p:nvSpPr>
        <p:spPr bwMode="auto">
          <a:xfrm>
            <a:off x="533400" y="4953000"/>
            <a:ext cx="8077200" cy="0"/>
          </a:xfrm>
          <a:prstGeom prst="line">
            <a:avLst/>
          </a:prstGeom>
          <a:noFill/>
          <a:ln w="38100">
            <a:solidFill>
              <a:srgbClr val="FF0000"/>
            </a:solidFill>
            <a:round/>
            <a:headEnd/>
            <a:tailEnd/>
          </a:ln>
        </p:spPr>
        <p:txBody>
          <a:bodyPr/>
          <a:lstStyle/>
          <a:p>
            <a:endParaRPr lang="en-US"/>
          </a:p>
        </p:txBody>
      </p:sp>
      <p:sp>
        <p:nvSpPr>
          <p:cNvPr id="50184" name="Text Box 8"/>
          <p:cNvSpPr txBox="1">
            <a:spLocks noChangeArrowheads="1"/>
          </p:cNvSpPr>
          <p:nvPr/>
        </p:nvSpPr>
        <p:spPr bwMode="auto">
          <a:xfrm>
            <a:off x="533400" y="4191000"/>
            <a:ext cx="4343400" cy="366713"/>
          </a:xfrm>
          <a:prstGeom prst="rect">
            <a:avLst/>
          </a:prstGeom>
          <a:noFill/>
          <a:ln w="9525">
            <a:noFill/>
            <a:miter lim="800000"/>
            <a:headEnd/>
            <a:tailEnd/>
          </a:ln>
        </p:spPr>
        <p:txBody>
          <a:bodyPr>
            <a:spAutoFit/>
          </a:bodyPr>
          <a:lstStyle/>
          <a:p>
            <a:pPr>
              <a:spcBef>
                <a:spcPct val="50000"/>
              </a:spcBef>
            </a:pPr>
            <a:r>
              <a:rPr lang="en-US"/>
              <a:t>For 650,000 years, below 800ppb ……</a:t>
            </a:r>
          </a:p>
        </p:txBody>
      </p:sp>
      <p:sp>
        <p:nvSpPr>
          <p:cNvPr id="50185" name="Line 9"/>
          <p:cNvSpPr>
            <a:spLocks noChangeShapeType="1"/>
          </p:cNvSpPr>
          <p:nvPr/>
        </p:nvSpPr>
        <p:spPr bwMode="auto">
          <a:xfrm>
            <a:off x="381000" y="2514600"/>
            <a:ext cx="8305800" cy="0"/>
          </a:xfrm>
          <a:prstGeom prst="line">
            <a:avLst/>
          </a:prstGeom>
          <a:noFill/>
          <a:ln w="38100">
            <a:solidFill>
              <a:srgbClr val="FF0000"/>
            </a:solidFill>
            <a:round/>
            <a:headEnd/>
            <a:tailEnd/>
          </a:ln>
        </p:spPr>
        <p:txBody>
          <a:bodyPr/>
          <a:lstStyle/>
          <a:p>
            <a:endParaRPr lang="en-US"/>
          </a:p>
        </p:txBody>
      </p:sp>
      <p:sp>
        <p:nvSpPr>
          <p:cNvPr id="50186" name="Line 10"/>
          <p:cNvSpPr>
            <a:spLocks noChangeShapeType="1"/>
          </p:cNvSpPr>
          <p:nvPr/>
        </p:nvSpPr>
        <p:spPr bwMode="auto">
          <a:xfrm flipV="1">
            <a:off x="5334000" y="2514600"/>
            <a:ext cx="0" cy="2438400"/>
          </a:xfrm>
          <a:prstGeom prst="line">
            <a:avLst/>
          </a:prstGeom>
          <a:noFill/>
          <a:ln w="31750">
            <a:solidFill>
              <a:srgbClr val="0000FF"/>
            </a:solidFill>
            <a:round/>
            <a:headEnd/>
            <a:tailEnd type="stealth" w="med" len="med"/>
          </a:ln>
        </p:spPr>
        <p:txBody>
          <a:bodyPr/>
          <a:lstStyle/>
          <a:p>
            <a:endParaRPr lang="en-US"/>
          </a:p>
        </p:txBody>
      </p:sp>
      <p:sp>
        <p:nvSpPr>
          <p:cNvPr id="50187" name="Text Box 11"/>
          <p:cNvSpPr txBox="1">
            <a:spLocks noChangeArrowheads="1"/>
          </p:cNvSpPr>
          <p:nvPr/>
        </p:nvSpPr>
        <p:spPr bwMode="auto">
          <a:xfrm>
            <a:off x="533400" y="2667000"/>
            <a:ext cx="3810000" cy="366713"/>
          </a:xfrm>
          <a:prstGeom prst="rect">
            <a:avLst/>
          </a:prstGeom>
          <a:noFill/>
          <a:ln w="9525">
            <a:noFill/>
            <a:miter lim="800000"/>
            <a:headEnd/>
            <a:tailEnd/>
          </a:ln>
        </p:spPr>
        <p:txBody>
          <a:bodyPr>
            <a:spAutoFit/>
          </a:bodyPr>
          <a:lstStyle/>
          <a:p>
            <a:pPr>
              <a:spcBef>
                <a:spcPct val="50000"/>
              </a:spcBef>
            </a:pPr>
            <a:r>
              <a:rPr lang="en-US" dirty="0"/>
              <a:t>As of </a:t>
            </a:r>
            <a:r>
              <a:rPr lang="en-US" dirty="0" smtClean="0"/>
              <a:t>2012, </a:t>
            </a:r>
            <a:r>
              <a:rPr lang="en-US" dirty="0"/>
              <a:t>we are </a:t>
            </a:r>
            <a:r>
              <a:rPr lang="en-US" dirty="0" smtClean="0"/>
              <a:t>above </a:t>
            </a:r>
            <a:r>
              <a:rPr lang="en-US" dirty="0"/>
              <a:t>1800ppb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 calcmode="lin" valueType="num">
                                      <p:cBhvr>
                                        <p:cTn id="7" dur="500" fill="hold"/>
                                        <p:tgtEl>
                                          <p:spTgt spid="50183"/>
                                        </p:tgtEl>
                                        <p:attrNameLst>
                                          <p:attrName>ppt_x</p:attrName>
                                        </p:attrNameLst>
                                      </p:cBhvr>
                                      <p:tavLst>
                                        <p:tav tm="0">
                                          <p:val>
                                            <p:strVal val="#ppt_x-#ppt_w/2"/>
                                          </p:val>
                                        </p:tav>
                                        <p:tav tm="100000">
                                          <p:val>
                                            <p:strVal val="#ppt_x"/>
                                          </p:val>
                                        </p:tav>
                                      </p:tavLst>
                                    </p:anim>
                                    <p:anim calcmode="lin" valueType="num">
                                      <p:cBhvr>
                                        <p:cTn id="8" dur="500" fill="hold"/>
                                        <p:tgtEl>
                                          <p:spTgt spid="50183"/>
                                        </p:tgtEl>
                                        <p:attrNameLst>
                                          <p:attrName>ppt_y</p:attrName>
                                        </p:attrNameLst>
                                      </p:cBhvr>
                                      <p:tavLst>
                                        <p:tav tm="0">
                                          <p:val>
                                            <p:strVal val="#ppt_y"/>
                                          </p:val>
                                        </p:tav>
                                        <p:tav tm="100000">
                                          <p:val>
                                            <p:strVal val="#ppt_y"/>
                                          </p:val>
                                        </p:tav>
                                      </p:tavLst>
                                    </p:anim>
                                    <p:anim calcmode="lin" valueType="num">
                                      <p:cBhvr>
                                        <p:cTn id="9" dur="500" fill="hold"/>
                                        <p:tgtEl>
                                          <p:spTgt spid="50183"/>
                                        </p:tgtEl>
                                        <p:attrNameLst>
                                          <p:attrName>ppt_w</p:attrName>
                                        </p:attrNameLst>
                                      </p:cBhvr>
                                      <p:tavLst>
                                        <p:tav tm="0">
                                          <p:val>
                                            <p:fltVal val="0"/>
                                          </p:val>
                                        </p:tav>
                                        <p:tav tm="100000">
                                          <p:val>
                                            <p:strVal val="#ppt_w"/>
                                          </p:val>
                                        </p:tav>
                                      </p:tavLst>
                                    </p:anim>
                                    <p:anim calcmode="lin" valueType="num">
                                      <p:cBhvr>
                                        <p:cTn id="10" dur="500" fill="hold"/>
                                        <p:tgtEl>
                                          <p:spTgt spid="50183"/>
                                        </p:tgtEl>
                                        <p:attrNameLst>
                                          <p:attrName>ppt_h</p:attrName>
                                        </p:attrNameLst>
                                      </p:cBhvr>
                                      <p:tavLst>
                                        <p:tav tm="0">
                                          <p:val>
                                            <p:strVal val="#ppt_h"/>
                                          </p:val>
                                        </p:tav>
                                        <p:tav tm="100000">
                                          <p:val>
                                            <p:strVal val="#ppt_h"/>
                                          </p:val>
                                        </p:tav>
                                      </p:tavLst>
                                    </p:anim>
                                  </p:childTnLst>
                                </p:cTn>
                              </p:par>
                              <p:par>
                                <p:cTn id="11" presetID="4" presetClass="entr" presetSubtype="16" fill="hold" grpId="0" nodeType="withEffect">
                                  <p:stCondLst>
                                    <p:cond delay="0"/>
                                  </p:stCondLst>
                                  <p:childTnLst>
                                    <p:set>
                                      <p:cBhvr>
                                        <p:cTn id="12" dur="1" fill="hold">
                                          <p:stCondLst>
                                            <p:cond delay="0"/>
                                          </p:stCondLst>
                                        </p:cTn>
                                        <p:tgtEl>
                                          <p:spTgt spid="50184"/>
                                        </p:tgtEl>
                                        <p:attrNameLst>
                                          <p:attrName>style.visibility</p:attrName>
                                        </p:attrNameLst>
                                      </p:cBhvr>
                                      <p:to>
                                        <p:strVal val="visible"/>
                                      </p:to>
                                    </p:set>
                                    <p:animEffect transition="in" filter="box(in)">
                                      <p:cBhvr>
                                        <p:cTn id="13" dur="500"/>
                                        <p:tgtEl>
                                          <p:spTgt spid="5018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grpId="0" nodeType="clickEffect">
                                  <p:stCondLst>
                                    <p:cond delay="0"/>
                                  </p:stCondLst>
                                  <p:childTnLst>
                                    <p:set>
                                      <p:cBhvr>
                                        <p:cTn id="17" dur="1" fill="hold">
                                          <p:stCondLst>
                                            <p:cond delay="0"/>
                                          </p:stCondLst>
                                        </p:cTn>
                                        <p:tgtEl>
                                          <p:spTgt spid="50186"/>
                                        </p:tgtEl>
                                        <p:attrNameLst>
                                          <p:attrName>style.visibility</p:attrName>
                                        </p:attrNameLst>
                                      </p:cBhvr>
                                      <p:to>
                                        <p:strVal val="visible"/>
                                      </p:to>
                                    </p:set>
                                    <p:anim calcmode="lin" valueType="num">
                                      <p:cBhvr>
                                        <p:cTn id="18" dur="500" fill="hold"/>
                                        <p:tgtEl>
                                          <p:spTgt spid="50186"/>
                                        </p:tgtEl>
                                        <p:attrNameLst>
                                          <p:attrName>ppt_x</p:attrName>
                                        </p:attrNameLst>
                                      </p:cBhvr>
                                      <p:tavLst>
                                        <p:tav tm="0">
                                          <p:val>
                                            <p:strVal val="#ppt_x"/>
                                          </p:val>
                                        </p:tav>
                                        <p:tav tm="100000">
                                          <p:val>
                                            <p:strVal val="#ppt_x"/>
                                          </p:val>
                                        </p:tav>
                                      </p:tavLst>
                                    </p:anim>
                                    <p:anim calcmode="lin" valueType="num">
                                      <p:cBhvr>
                                        <p:cTn id="19" dur="500" fill="hold"/>
                                        <p:tgtEl>
                                          <p:spTgt spid="50186"/>
                                        </p:tgtEl>
                                        <p:attrNameLst>
                                          <p:attrName>ppt_y</p:attrName>
                                        </p:attrNameLst>
                                      </p:cBhvr>
                                      <p:tavLst>
                                        <p:tav tm="0">
                                          <p:val>
                                            <p:strVal val="#ppt_y+#ppt_h/2"/>
                                          </p:val>
                                        </p:tav>
                                        <p:tav tm="100000">
                                          <p:val>
                                            <p:strVal val="#ppt_y"/>
                                          </p:val>
                                        </p:tav>
                                      </p:tavLst>
                                    </p:anim>
                                    <p:anim calcmode="lin" valueType="num">
                                      <p:cBhvr>
                                        <p:cTn id="20" dur="500" fill="hold"/>
                                        <p:tgtEl>
                                          <p:spTgt spid="50186"/>
                                        </p:tgtEl>
                                        <p:attrNameLst>
                                          <p:attrName>ppt_w</p:attrName>
                                        </p:attrNameLst>
                                      </p:cBhvr>
                                      <p:tavLst>
                                        <p:tav tm="0">
                                          <p:val>
                                            <p:strVal val="#ppt_w"/>
                                          </p:val>
                                        </p:tav>
                                        <p:tav tm="100000">
                                          <p:val>
                                            <p:strVal val="#ppt_w"/>
                                          </p:val>
                                        </p:tav>
                                      </p:tavLst>
                                    </p:anim>
                                    <p:anim calcmode="lin" valueType="num">
                                      <p:cBhvr>
                                        <p:cTn id="21" dur="500" fill="hold"/>
                                        <p:tgtEl>
                                          <p:spTgt spid="5018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2" fill="hold" grpId="0" nodeType="clickEffect">
                                  <p:stCondLst>
                                    <p:cond delay="0"/>
                                  </p:stCondLst>
                                  <p:childTnLst>
                                    <p:set>
                                      <p:cBhvr>
                                        <p:cTn id="25" dur="1" fill="hold">
                                          <p:stCondLst>
                                            <p:cond delay="0"/>
                                          </p:stCondLst>
                                        </p:cTn>
                                        <p:tgtEl>
                                          <p:spTgt spid="50185"/>
                                        </p:tgtEl>
                                        <p:attrNameLst>
                                          <p:attrName>style.visibility</p:attrName>
                                        </p:attrNameLst>
                                      </p:cBhvr>
                                      <p:to>
                                        <p:strVal val="visible"/>
                                      </p:to>
                                    </p:set>
                                    <p:anim calcmode="lin" valueType="num">
                                      <p:cBhvr>
                                        <p:cTn id="26" dur="500" fill="hold"/>
                                        <p:tgtEl>
                                          <p:spTgt spid="50185"/>
                                        </p:tgtEl>
                                        <p:attrNameLst>
                                          <p:attrName>ppt_x</p:attrName>
                                        </p:attrNameLst>
                                      </p:cBhvr>
                                      <p:tavLst>
                                        <p:tav tm="0">
                                          <p:val>
                                            <p:strVal val="#ppt_x+#ppt_w/2"/>
                                          </p:val>
                                        </p:tav>
                                        <p:tav tm="100000">
                                          <p:val>
                                            <p:strVal val="#ppt_x"/>
                                          </p:val>
                                        </p:tav>
                                      </p:tavLst>
                                    </p:anim>
                                    <p:anim calcmode="lin" valueType="num">
                                      <p:cBhvr>
                                        <p:cTn id="27" dur="500" fill="hold"/>
                                        <p:tgtEl>
                                          <p:spTgt spid="50185"/>
                                        </p:tgtEl>
                                        <p:attrNameLst>
                                          <p:attrName>ppt_y</p:attrName>
                                        </p:attrNameLst>
                                      </p:cBhvr>
                                      <p:tavLst>
                                        <p:tav tm="0">
                                          <p:val>
                                            <p:strVal val="#ppt_y"/>
                                          </p:val>
                                        </p:tav>
                                        <p:tav tm="100000">
                                          <p:val>
                                            <p:strVal val="#ppt_y"/>
                                          </p:val>
                                        </p:tav>
                                      </p:tavLst>
                                    </p:anim>
                                    <p:anim calcmode="lin" valueType="num">
                                      <p:cBhvr>
                                        <p:cTn id="28" dur="500" fill="hold"/>
                                        <p:tgtEl>
                                          <p:spTgt spid="50185"/>
                                        </p:tgtEl>
                                        <p:attrNameLst>
                                          <p:attrName>ppt_w</p:attrName>
                                        </p:attrNameLst>
                                      </p:cBhvr>
                                      <p:tavLst>
                                        <p:tav tm="0">
                                          <p:val>
                                            <p:fltVal val="0"/>
                                          </p:val>
                                        </p:tav>
                                        <p:tav tm="100000">
                                          <p:val>
                                            <p:strVal val="#ppt_w"/>
                                          </p:val>
                                        </p:tav>
                                      </p:tavLst>
                                    </p:anim>
                                    <p:anim calcmode="lin" valueType="num">
                                      <p:cBhvr>
                                        <p:cTn id="29" dur="500" fill="hold"/>
                                        <p:tgtEl>
                                          <p:spTgt spid="50185"/>
                                        </p:tgtEl>
                                        <p:attrNameLst>
                                          <p:attrName>ppt_h</p:attrName>
                                        </p:attrNameLst>
                                      </p:cBhvr>
                                      <p:tavLst>
                                        <p:tav tm="0">
                                          <p:val>
                                            <p:strVal val="#ppt_h"/>
                                          </p:val>
                                        </p:tav>
                                        <p:tav tm="100000">
                                          <p:val>
                                            <p:strVal val="#ppt_h"/>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50187"/>
                                        </p:tgtEl>
                                        <p:attrNameLst>
                                          <p:attrName>style.visibility</p:attrName>
                                        </p:attrNameLst>
                                      </p:cBhvr>
                                      <p:to>
                                        <p:strVal val="visible"/>
                                      </p:to>
                                    </p:set>
                                    <p:animEffect transition="in" filter="blinds(horizontal)">
                                      <p:cBhvr>
                                        <p:cTn id="32"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P spid="50184" grpId="0"/>
      <p:bldP spid="50185" grpId="0" animBg="1"/>
      <p:bldP spid="50186" grpId="0" animBg="1"/>
      <p:bldP spid="501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200" b="1" smtClean="0"/>
              <a:t>The idea of Anthropogenic Greenhouse Warming (AGW) is not new!</a:t>
            </a:r>
          </a:p>
        </p:txBody>
      </p:sp>
      <p:sp>
        <p:nvSpPr>
          <p:cNvPr id="57347" name="Rectangle 3"/>
          <p:cNvSpPr>
            <a:spLocks noGrp="1" noChangeArrowheads="1"/>
          </p:cNvSpPr>
          <p:nvPr>
            <p:ph type="body" idx="1"/>
          </p:nvPr>
        </p:nvSpPr>
        <p:spPr>
          <a:xfrm>
            <a:off x="457200" y="1600200"/>
            <a:ext cx="8229600" cy="4953000"/>
          </a:xfrm>
        </p:spPr>
        <p:txBody>
          <a:bodyPr/>
          <a:lstStyle/>
          <a:p>
            <a:pPr eaLnBrk="1" hangingPunct="1">
              <a:lnSpc>
                <a:spcPct val="90000"/>
              </a:lnSpc>
            </a:pPr>
            <a:endParaRPr lang="en-US" sz="2800" smtClean="0"/>
          </a:p>
          <a:p>
            <a:pPr eaLnBrk="1" hangingPunct="1">
              <a:lnSpc>
                <a:spcPct val="90000"/>
              </a:lnSpc>
            </a:pPr>
            <a:r>
              <a:rPr lang="en-US" sz="2800" smtClean="0"/>
              <a:t>In 1896, Svante Arrhenius estimated that doubling CO</a:t>
            </a:r>
            <a:r>
              <a:rPr lang="en-US" sz="2800" baseline="-25000" smtClean="0"/>
              <a:t>2</a:t>
            </a:r>
            <a:r>
              <a:rPr lang="en-US" sz="2800" smtClean="0"/>
              <a:t> levels would cause global temperatures to rise by 9-11 °F (5 - 6 °C). </a:t>
            </a:r>
          </a:p>
          <a:p>
            <a:pPr lvl="1" eaLnBrk="1" hangingPunct="1">
              <a:lnSpc>
                <a:spcPct val="90000"/>
              </a:lnSpc>
            </a:pPr>
            <a:r>
              <a:rPr lang="en-US" sz="2400" smtClean="0"/>
              <a:t>Recent IPCC estimates of temperature increases for CO</a:t>
            </a:r>
            <a:r>
              <a:rPr lang="en-US" sz="2400" baseline="-25000" smtClean="0"/>
              <a:t>2</a:t>
            </a:r>
            <a:r>
              <a:rPr lang="en-US" sz="2400" smtClean="0"/>
              <a:t> doubling are between 2 and 4.5 °C (IPCC 2007).</a:t>
            </a:r>
          </a:p>
          <a:p>
            <a:pPr lvl="1" eaLnBrk="1" hangingPunct="1">
              <a:lnSpc>
                <a:spcPct val="90000"/>
              </a:lnSpc>
            </a:pPr>
            <a:r>
              <a:rPr lang="en-US" sz="2400" smtClean="0"/>
              <a:t>These estimates continue to rise as our understanding grows.</a:t>
            </a:r>
          </a:p>
          <a:p>
            <a:pPr eaLnBrk="1" hangingPunct="1">
              <a:lnSpc>
                <a:spcPct val="90000"/>
              </a:lnSpc>
            </a:pPr>
            <a:r>
              <a:rPr lang="en-US" sz="2800" smtClean="0"/>
              <a:t>Arrhenius expected it to take us 3,000 years to double CO</a:t>
            </a:r>
            <a:r>
              <a:rPr lang="en-US" sz="2800" baseline="-25000" smtClean="0"/>
              <a:t>2</a:t>
            </a:r>
            <a:r>
              <a:rPr lang="en-US" sz="2800" smtClean="0"/>
              <a:t> levels.</a:t>
            </a:r>
          </a:p>
          <a:p>
            <a:pPr lvl="1" eaLnBrk="1" hangingPunct="1">
              <a:lnSpc>
                <a:spcPct val="90000"/>
              </a:lnSpc>
            </a:pPr>
            <a:r>
              <a:rPr lang="en-US" sz="2400" smtClean="0"/>
              <a:t>Most scenarios currently estimate doubling to take about 100 years. </a:t>
            </a:r>
          </a:p>
        </p:txBody>
      </p:sp>
      <p:pic>
        <p:nvPicPr>
          <p:cNvPr id="57348" name="Picture 4"/>
          <p:cNvPicPr>
            <a:picLocks noChangeAspect="1" noChangeArrowheads="1"/>
          </p:cNvPicPr>
          <p:nvPr/>
        </p:nvPicPr>
        <p:blipFill>
          <a:blip r:embed="rId3"/>
          <a:srcRect/>
          <a:stretch>
            <a:fillRect/>
          </a:stretch>
        </p:blipFill>
        <p:spPr bwMode="auto">
          <a:xfrm>
            <a:off x="7467600" y="1219200"/>
            <a:ext cx="1490663"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7" dur="500"/>
                                        <p:tgtEl>
                                          <p:spTgt spid="57347">
                                            <p:txEl>
                                              <p:pRg st="1" end="1"/>
                                            </p:txEl>
                                          </p:spTgt>
                                        </p:tgtEl>
                                      </p:cBhvr>
                                    </p:animEffect>
                                  </p:childTnLst>
                                </p:cTn>
                              </p:par>
                              <p:par>
                                <p:cTn id="8" presetID="4" presetClass="entr" presetSubtype="16" fill="hold" grpId="0" nodeType="withEffect" nodePh="1">
                                  <p:stCondLst>
                                    <p:cond delay="0"/>
                                  </p:stCondLst>
                                  <p:endCondLst>
                                    <p:cond evt="begin" delay="0">
                                      <p:tn val="8"/>
                                    </p:cond>
                                  </p:endCondLst>
                                  <p:childTnLst>
                                    <p:set>
                                      <p:cBhvr>
                                        <p:cTn id="9" dur="1" fill="hold">
                                          <p:stCondLst>
                                            <p:cond delay="0"/>
                                          </p:stCondLst>
                                        </p:cTn>
                                        <p:tgtEl>
                                          <p:spTgt spid="57348"/>
                                        </p:tgtEl>
                                        <p:attrNameLst>
                                          <p:attrName>style.visibility</p:attrName>
                                        </p:attrNameLst>
                                      </p:cBhvr>
                                      <p:to>
                                        <p:strVal val="visible"/>
                                      </p:to>
                                    </p:set>
                                    <p:animEffect transition="in" filter="box(in)">
                                      <p:cBhvr>
                                        <p:cTn id="10" dur="500"/>
                                        <p:tgtEl>
                                          <p:spTgt spid="573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15" dur="500"/>
                                        <p:tgtEl>
                                          <p:spTgt spid="573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7347">
                                            <p:txEl>
                                              <p:pRg st="3" end="3"/>
                                            </p:txEl>
                                          </p:spTgt>
                                        </p:tgtEl>
                                        <p:attrNameLst>
                                          <p:attrName>style.visibility</p:attrName>
                                        </p:attrNameLst>
                                      </p:cBhvr>
                                      <p:to>
                                        <p:strVal val="visible"/>
                                      </p:to>
                                    </p:set>
                                    <p:animEffect transition="in" filter="blinds(horizontal)">
                                      <p:cBhvr>
                                        <p:cTn id="20" dur="500"/>
                                        <p:tgtEl>
                                          <p:spTgt spid="5734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Effect transition="in" filter="blinds(horizontal)">
                                      <p:cBhvr>
                                        <p:cTn id="25" dur="500"/>
                                        <p:tgtEl>
                                          <p:spTgt spid="5734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7347">
                                            <p:txEl>
                                              <p:pRg st="5" end="5"/>
                                            </p:txEl>
                                          </p:spTgt>
                                        </p:tgtEl>
                                        <p:attrNameLst>
                                          <p:attrName>style.visibility</p:attrName>
                                        </p:attrNameLst>
                                      </p:cBhvr>
                                      <p:to>
                                        <p:strVal val="visible"/>
                                      </p:to>
                                    </p:set>
                                    <p:animEffect transition="in" filter="blinds(horizontal)">
                                      <p:cBhvr>
                                        <p:cTn id="30"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76200"/>
            <a:ext cx="8229600" cy="1143000"/>
          </a:xfrm>
        </p:spPr>
        <p:txBody>
          <a:bodyPr/>
          <a:lstStyle/>
          <a:p>
            <a:pPr eaLnBrk="1" hangingPunct="1"/>
            <a:r>
              <a:rPr lang="en-US" sz="4000" b="1" dirty="0" smtClean="0"/>
              <a:t>Global Climate Models (GCMs) are controversial though….</a:t>
            </a:r>
          </a:p>
        </p:txBody>
      </p:sp>
      <p:sp>
        <p:nvSpPr>
          <p:cNvPr id="52227" name="Rectangle 3"/>
          <p:cNvSpPr>
            <a:spLocks noGrp="1" noChangeArrowheads="1"/>
          </p:cNvSpPr>
          <p:nvPr>
            <p:ph type="body" idx="1"/>
          </p:nvPr>
        </p:nvSpPr>
        <p:spPr>
          <a:xfrm>
            <a:off x="457200" y="1447800"/>
            <a:ext cx="8229600" cy="4678363"/>
          </a:xfrm>
        </p:spPr>
        <p:txBody>
          <a:bodyPr/>
          <a:lstStyle/>
          <a:p>
            <a:pPr eaLnBrk="1" hangingPunct="1"/>
            <a:r>
              <a:rPr lang="en-US" smtClean="0"/>
              <a:t>So let’s stick to existing observations</a:t>
            </a:r>
          </a:p>
        </p:txBody>
      </p:sp>
      <p:pic>
        <p:nvPicPr>
          <p:cNvPr id="52228" name="Picture 4"/>
          <p:cNvPicPr>
            <a:picLocks noChangeAspect="1" noChangeArrowheads="1"/>
          </p:cNvPicPr>
          <p:nvPr/>
        </p:nvPicPr>
        <p:blipFill>
          <a:blip r:embed="rId3"/>
          <a:srcRect/>
          <a:stretch>
            <a:fillRect/>
          </a:stretch>
        </p:blipFill>
        <p:spPr bwMode="auto">
          <a:xfrm>
            <a:off x="152400" y="2057400"/>
            <a:ext cx="8686800" cy="4229100"/>
          </a:xfrm>
          <a:prstGeom prst="rect">
            <a:avLst/>
          </a:prstGeom>
          <a:noFill/>
          <a:ln w="9525">
            <a:noFill/>
            <a:miter lim="800000"/>
            <a:headEnd/>
            <a:tailEnd/>
          </a:ln>
        </p:spPr>
      </p:pic>
      <p:sp>
        <p:nvSpPr>
          <p:cNvPr id="52229" name="Text Box 5"/>
          <p:cNvSpPr txBox="1">
            <a:spLocks noChangeArrowheads="1"/>
          </p:cNvSpPr>
          <p:nvPr/>
        </p:nvSpPr>
        <p:spPr bwMode="auto">
          <a:xfrm>
            <a:off x="5867400" y="6400800"/>
            <a:ext cx="2209800" cy="366713"/>
          </a:xfrm>
          <a:prstGeom prst="rect">
            <a:avLst/>
          </a:prstGeom>
          <a:noFill/>
          <a:ln w="9525">
            <a:noFill/>
            <a:miter lim="800000"/>
            <a:headEnd/>
            <a:tailEnd/>
          </a:ln>
        </p:spPr>
        <p:txBody>
          <a:bodyPr>
            <a:spAutoFit/>
          </a:bodyPr>
          <a:lstStyle/>
          <a:p>
            <a:pPr>
              <a:spcBef>
                <a:spcPct val="50000"/>
              </a:spcBef>
            </a:pPr>
            <a:r>
              <a:rPr lang="en-US"/>
              <a:t>Murphy et al. 2009</a:t>
            </a:r>
          </a:p>
        </p:txBody>
      </p:sp>
      <p:sp>
        <p:nvSpPr>
          <p:cNvPr id="52230" name="Rectangle 6"/>
          <p:cNvSpPr>
            <a:spLocks noChangeArrowheads="1"/>
          </p:cNvSpPr>
          <p:nvPr/>
        </p:nvSpPr>
        <p:spPr bwMode="auto">
          <a:xfrm>
            <a:off x="4648200" y="5181600"/>
            <a:ext cx="3962400" cy="1066800"/>
          </a:xfrm>
          <a:prstGeom prst="rect">
            <a:avLst/>
          </a:prstGeom>
          <a:noFill/>
          <a:ln w="38100">
            <a:solidFill>
              <a:srgbClr val="FF0000"/>
            </a:solidFill>
            <a:miter lim="800000"/>
            <a:headEnd/>
            <a:tailEnd/>
          </a:ln>
        </p:spPr>
        <p:txBody>
          <a:bodyPr wrap="none" anchor="ctr"/>
          <a:lstStyle/>
          <a:p>
            <a:endParaRPr lang="en-US"/>
          </a:p>
        </p:txBody>
      </p:sp>
      <p:sp>
        <p:nvSpPr>
          <p:cNvPr id="52231" name="Text Box 7"/>
          <p:cNvSpPr txBox="1">
            <a:spLocks noChangeArrowheads="1"/>
          </p:cNvSpPr>
          <p:nvPr/>
        </p:nvSpPr>
        <p:spPr bwMode="auto">
          <a:xfrm>
            <a:off x="1066800" y="3429000"/>
            <a:ext cx="1600200" cy="641350"/>
          </a:xfrm>
          <a:prstGeom prst="rect">
            <a:avLst/>
          </a:prstGeom>
          <a:noFill/>
          <a:ln w="9525">
            <a:noFill/>
            <a:miter lim="800000"/>
            <a:headEnd/>
            <a:tailEnd/>
          </a:ln>
        </p:spPr>
        <p:txBody>
          <a:bodyPr>
            <a:spAutoFit/>
          </a:bodyPr>
          <a:lstStyle/>
          <a:p>
            <a:pPr>
              <a:spcBef>
                <a:spcPct val="50000"/>
              </a:spcBef>
            </a:pPr>
            <a:r>
              <a:rPr lang="en-US"/>
              <a:t>Accumulated energy</a:t>
            </a:r>
          </a:p>
        </p:txBody>
      </p:sp>
      <p:sp>
        <p:nvSpPr>
          <p:cNvPr id="52232" name="Text Box 8"/>
          <p:cNvSpPr txBox="1">
            <a:spLocks noChangeArrowheads="1"/>
          </p:cNvSpPr>
          <p:nvPr/>
        </p:nvSpPr>
        <p:spPr bwMode="auto">
          <a:xfrm>
            <a:off x="5029200" y="3352800"/>
            <a:ext cx="1600200" cy="641350"/>
          </a:xfrm>
          <a:prstGeom prst="rect">
            <a:avLst/>
          </a:prstGeom>
          <a:noFill/>
          <a:ln w="9525">
            <a:noFill/>
            <a:miter lim="800000"/>
            <a:headEnd/>
            <a:tailEnd/>
          </a:ln>
        </p:spPr>
        <p:txBody>
          <a:bodyPr>
            <a:spAutoFit/>
          </a:bodyPr>
          <a:lstStyle/>
          <a:p>
            <a:pPr>
              <a:spcBef>
                <a:spcPct val="50000"/>
              </a:spcBef>
            </a:pPr>
            <a:r>
              <a:rPr lang="en-US"/>
              <a:t>Where did it go?</a:t>
            </a:r>
          </a:p>
        </p:txBody>
      </p:sp>
    </p:spTree>
    <p:extLst>
      <p:ext uri="{BB962C8B-B14F-4D97-AF65-F5344CB8AC3E}">
        <p14:creationId xmlns:p14="http://schemas.microsoft.com/office/powerpoint/2010/main" val="16587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box(out)">
                                      <p:cBhvr>
                                        <p:cTn id="12" dur="500"/>
                                        <p:tgtEl>
                                          <p:spTgt spid="522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231"/>
                                        </p:tgtEl>
                                        <p:attrNameLst>
                                          <p:attrName>style.visibility</p:attrName>
                                        </p:attrNameLst>
                                      </p:cBhvr>
                                      <p:to>
                                        <p:strVal val="visible"/>
                                      </p:to>
                                    </p:set>
                                    <p:animEffect transition="in" filter="blinds(horizontal)">
                                      <p:cBhvr>
                                        <p:cTn id="15" dur="500"/>
                                        <p:tgtEl>
                                          <p:spTgt spid="5223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232"/>
                                        </p:tgtEl>
                                        <p:attrNameLst>
                                          <p:attrName>style.visibility</p:attrName>
                                        </p:attrNameLst>
                                      </p:cBhvr>
                                      <p:to>
                                        <p:strVal val="visible"/>
                                      </p:to>
                                    </p:set>
                                    <p:animEffect transition="in" filter="blinds(horizontal)">
                                      <p:cBhvr>
                                        <p:cTn id="18" dur="500"/>
                                        <p:tgtEl>
                                          <p:spTgt spid="5223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2229"/>
                                        </p:tgtEl>
                                        <p:attrNameLst>
                                          <p:attrName>style.visibility</p:attrName>
                                        </p:attrNameLst>
                                      </p:cBhvr>
                                      <p:to>
                                        <p:strVal val="visible"/>
                                      </p:to>
                                    </p:set>
                                    <p:animEffect transition="in" filter="blinds(horizontal)">
                                      <p:cBhvr>
                                        <p:cTn id="21" dur="500"/>
                                        <p:tgtEl>
                                          <p:spTgt spid="52229"/>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52230"/>
                                        </p:tgtEl>
                                        <p:attrNameLst>
                                          <p:attrName>style.visibility</p:attrName>
                                        </p:attrNameLst>
                                      </p:cBhvr>
                                      <p:to>
                                        <p:strVal val="visible"/>
                                      </p:to>
                                    </p:set>
                                    <p:animEffect transition="in" filter="wedge">
                                      <p:cBhvr>
                                        <p:cTn id="26" dur="2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animBg="1"/>
      <p:bldP spid="52231" grpId="0"/>
      <p:bldP spid="522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b="1" smtClean="0"/>
              <a:t>Where is the heat going?</a:t>
            </a:r>
          </a:p>
        </p:txBody>
      </p:sp>
      <p:sp>
        <p:nvSpPr>
          <p:cNvPr id="44035" name="Rectangle 3"/>
          <p:cNvSpPr>
            <a:spLocks noGrp="1" noChangeArrowheads="1"/>
          </p:cNvSpPr>
          <p:nvPr>
            <p:ph type="body" idx="1"/>
          </p:nvPr>
        </p:nvSpPr>
        <p:spPr>
          <a:xfrm>
            <a:off x="76200" y="1371600"/>
            <a:ext cx="2286000" cy="5257800"/>
          </a:xfrm>
        </p:spPr>
        <p:txBody>
          <a:bodyPr/>
          <a:lstStyle/>
          <a:p>
            <a:pPr marL="0" indent="0" eaLnBrk="1" hangingPunct="1">
              <a:lnSpc>
                <a:spcPct val="90000"/>
              </a:lnSpc>
              <a:buFontTx/>
              <a:buNone/>
            </a:pPr>
            <a:endParaRPr lang="en-US" sz="2800" dirty="0" smtClean="0"/>
          </a:p>
          <a:p>
            <a:pPr marL="0" indent="0" eaLnBrk="1" hangingPunct="1">
              <a:lnSpc>
                <a:spcPct val="90000"/>
              </a:lnSpc>
              <a:buFontTx/>
              <a:buNone/>
            </a:pPr>
            <a:r>
              <a:rPr lang="en-US" sz="2800" dirty="0" smtClean="0"/>
              <a:t>70% of the Earth’s surface is actually ocean</a:t>
            </a:r>
          </a:p>
          <a:p>
            <a:pPr marL="0" indent="0" eaLnBrk="1" hangingPunct="1">
              <a:lnSpc>
                <a:spcPct val="90000"/>
              </a:lnSpc>
              <a:buFontTx/>
              <a:buNone/>
            </a:pPr>
            <a:endParaRPr lang="en-US" sz="2800" dirty="0" smtClean="0"/>
          </a:p>
          <a:p>
            <a:pPr marL="0" indent="0" eaLnBrk="1" hangingPunct="1">
              <a:lnSpc>
                <a:spcPct val="90000"/>
              </a:lnSpc>
              <a:buFontTx/>
              <a:buNone/>
            </a:pPr>
            <a:r>
              <a:rPr lang="en-US" sz="2800" dirty="0" smtClean="0"/>
              <a:t>Most of the heat is accumulating in the water</a:t>
            </a:r>
          </a:p>
        </p:txBody>
      </p:sp>
      <p:pic>
        <p:nvPicPr>
          <p:cNvPr id="51203" name="Picture 4"/>
          <p:cNvPicPr>
            <a:picLocks noChangeAspect="1" noChangeArrowheads="1"/>
          </p:cNvPicPr>
          <p:nvPr/>
        </p:nvPicPr>
        <p:blipFill>
          <a:blip r:embed="rId3"/>
          <a:srcRect/>
          <a:stretch>
            <a:fillRect/>
          </a:stretch>
        </p:blipFill>
        <p:spPr bwMode="auto">
          <a:xfrm>
            <a:off x="2286000" y="1524000"/>
            <a:ext cx="6705600" cy="5114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7" dur="500"/>
                                        <p:tgtEl>
                                          <p:spTgt spid="440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1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smtClean="0"/>
              <a:t>So what if the water warms a little?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 y="55573"/>
            <a:ext cx="9058275" cy="677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Text Box 5"/>
          <p:cNvSpPr txBox="1">
            <a:spLocks noChangeArrowheads="1"/>
          </p:cNvSpPr>
          <p:nvPr/>
        </p:nvSpPr>
        <p:spPr bwMode="auto">
          <a:xfrm>
            <a:off x="1143000" y="3440911"/>
            <a:ext cx="3505200" cy="1477328"/>
          </a:xfrm>
          <a:prstGeom prst="rect">
            <a:avLst/>
          </a:prstGeom>
          <a:noFill/>
          <a:ln w="9525">
            <a:noFill/>
            <a:miter lim="800000"/>
            <a:headEnd/>
            <a:tailEnd/>
          </a:ln>
        </p:spPr>
        <p:txBody>
          <a:bodyPr>
            <a:spAutoFit/>
          </a:bodyPr>
          <a:lstStyle/>
          <a:p>
            <a:pPr>
              <a:spcBef>
                <a:spcPct val="50000"/>
              </a:spcBef>
            </a:pPr>
            <a:r>
              <a:rPr lang="en-US" dirty="0"/>
              <a:t>September ice extent from 1979 to </a:t>
            </a:r>
            <a:r>
              <a:rPr lang="en-US" dirty="0" smtClean="0"/>
              <a:t>2012 </a:t>
            </a:r>
            <a:r>
              <a:rPr lang="en-US" dirty="0"/>
              <a:t>has declined by </a:t>
            </a:r>
            <a:r>
              <a:rPr lang="en-US" dirty="0" smtClean="0"/>
              <a:t>13.0 </a:t>
            </a:r>
            <a:r>
              <a:rPr lang="en-US" dirty="0"/>
              <a:t>percent per decade. </a:t>
            </a:r>
            <a:r>
              <a:rPr lang="en-US" dirty="0" smtClean="0"/>
              <a:t>This year is 4 million km2 lower than 1979 (20 South Dakota’s)</a:t>
            </a:r>
            <a:endParaRPr lang="en-US" dirty="0"/>
          </a:p>
        </p:txBody>
      </p:sp>
      <p:sp>
        <p:nvSpPr>
          <p:cNvPr id="55302" name="Text Box 6"/>
          <p:cNvSpPr txBox="1">
            <a:spLocks noChangeArrowheads="1"/>
          </p:cNvSpPr>
          <p:nvPr/>
        </p:nvSpPr>
        <p:spPr bwMode="auto">
          <a:xfrm>
            <a:off x="6324600" y="1447800"/>
            <a:ext cx="2286000" cy="1190625"/>
          </a:xfrm>
          <a:prstGeom prst="rect">
            <a:avLst/>
          </a:prstGeom>
          <a:noFill/>
          <a:ln w="9525">
            <a:noFill/>
            <a:miter lim="800000"/>
            <a:headEnd/>
            <a:tailEnd/>
          </a:ln>
        </p:spPr>
        <p:txBody>
          <a:bodyPr>
            <a:spAutoFit/>
          </a:bodyPr>
          <a:lstStyle/>
          <a:p>
            <a:pPr>
              <a:spcBef>
                <a:spcPct val="50000"/>
              </a:spcBef>
            </a:pPr>
            <a:r>
              <a:rPr lang="en-US"/>
              <a:t>It takes 80 times as much energy to melt ice as it does to heat water by 1°C.</a:t>
            </a:r>
          </a:p>
        </p:txBody>
      </p:sp>
      <p:sp>
        <p:nvSpPr>
          <p:cNvPr id="55303" name="Text Box 7"/>
          <p:cNvSpPr txBox="1">
            <a:spLocks noChangeArrowheads="1"/>
          </p:cNvSpPr>
          <p:nvPr/>
        </p:nvSpPr>
        <p:spPr bwMode="auto">
          <a:xfrm>
            <a:off x="1066800" y="5181600"/>
            <a:ext cx="6400800" cy="366713"/>
          </a:xfrm>
          <a:prstGeom prst="rect">
            <a:avLst/>
          </a:prstGeom>
          <a:noFill/>
          <a:ln w="9525">
            <a:noFill/>
            <a:miter lim="800000"/>
            <a:headEnd/>
            <a:tailEnd/>
          </a:ln>
        </p:spPr>
        <p:txBody>
          <a:bodyPr>
            <a:spAutoFit/>
          </a:bodyPr>
          <a:lstStyle/>
          <a:p>
            <a:pPr>
              <a:spcBef>
                <a:spcPct val="50000"/>
              </a:spcBef>
            </a:pPr>
            <a:r>
              <a:rPr lang="en-US" b="1"/>
              <a:t>Why should we care?</a:t>
            </a:r>
          </a:p>
        </p:txBody>
      </p:sp>
      <p:sp>
        <p:nvSpPr>
          <p:cNvPr id="55304" name="Text Box 8"/>
          <p:cNvSpPr txBox="1">
            <a:spLocks noChangeArrowheads="1"/>
          </p:cNvSpPr>
          <p:nvPr/>
        </p:nvSpPr>
        <p:spPr bwMode="auto">
          <a:xfrm>
            <a:off x="1066800" y="5562600"/>
            <a:ext cx="6553200" cy="366713"/>
          </a:xfrm>
          <a:prstGeom prst="rect">
            <a:avLst/>
          </a:prstGeom>
          <a:noFill/>
          <a:ln w="9525">
            <a:noFill/>
            <a:miter lim="800000"/>
            <a:headEnd/>
            <a:tailEnd/>
          </a:ln>
        </p:spPr>
        <p:txBody>
          <a:bodyPr>
            <a:spAutoFit/>
          </a:bodyPr>
          <a:lstStyle/>
          <a:p>
            <a:pPr>
              <a:spcBef>
                <a:spcPct val="50000"/>
              </a:spcBef>
            </a:pPr>
            <a:r>
              <a:rPr lang="en-US"/>
              <a:t>Ice reflects 80% of solar energy, water absorbs 80%</a:t>
            </a:r>
          </a:p>
        </p:txBody>
      </p:sp>
      <p:pic>
        <p:nvPicPr>
          <p:cNvPr id="53259" name="Picture 11"/>
          <p:cNvPicPr>
            <a:picLocks noChangeAspect="1" noChangeArrowheads="1"/>
          </p:cNvPicPr>
          <p:nvPr/>
        </p:nvPicPr>
        <p:blipFill>
          <a:blip r:embed="rId4"/>
          <a:srcRect/>
          <a:stretch>
            <a:fillRect/>
          </a:stretch>
        </p:blipFill>
        <p:spPr bwMode="auto">
          <a:xfrm>
            <a:off x="1066800" y="3244220"/>
            <a:ext cx="5029200" cy="33480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5298"/>
                                        </p:tgtEl>
                                      </p:cBhvr>
                                    </p:animEffect>
                                    <p:set>
                                      <p:cBhvr>
                                        <p:cTn id="7" dur="1" fill="hold">
                                          <p:stCondLst>
                                            <p:cond delay="499"/>
                                          </p:stCondLst>
                                        </p:cTn>
                                        <p:tgtEl>
                                          <p:spTgt spid="55298"/>
                                        </p:tgtEl>
                                        <p:attrNameLst>
                                          <p:attrName>style.visibility</p:attrName>
                                        </p:attrNameLst>
                                      </p:cBhvr>
                                      <p:to>
                                        <p:strVal val="hidden"/>
                                      </p:to>
                                    </p:set>
                                  </p:childTnLst>
                                </p:cTn>
                              </p:par>
                              <p:par>
                                <p:cTn id="8" presetID="4" presetClass="exit" presetSubtype="16" fill="hold" grpId="1" nodeType="withEffect">
                                  <p:stCondLst>
                                    <p:cond delay="0"/>
                                  </p:stCondLst>
                                  <p:childTnLst>
                                    <p:animEffect transition="out" filter="box(in)">
                                      <p:cBhvr>
                                        <p:cTn id="9" dur="500"/>
                                        <p:tgtEl>
                                          <p:spTgt spid="55298"/>
                                        </p:tgtEl>
                                      </p:cBhvr>
                                    </p:animEffect>
                                    <p:set>
                                      <p:cBhvr>
                                        <p:cTn id="10" dur="1" fill="hold">
                                          <p:stCondLst>
                                            <p:cond delay="499"/>
                                          </p:stCondLst>
                                        </p:cTn>
                                        <p:tgtEl>
                                          <p:spTgt spid="55298"/>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 calcmode="lin" valueType="num">
                                      <p:cBhvr>
                                        <p:cTn id="15" dur="1000" fill="hold"/>
                                        <p:tgtEl>
                                          <p:spTgt spid="3074"/>
                                        </p:tgtEl>
                                        <p:attrNameLst>
                                          <p:attrName>style.rotation</p:attrName>
                                        </p:attrNameLst>
                                      </p:cBhvr>
                                      <p:tavLst>
                                        <p:tav tm="0">
                                          <p:val>
                                            <p:fltVal val="90"/>
                                          </p:val>
                                        </p:tav>
                                        <p:tav tm="100000">
                                          <p:val>
                                            <p:fltVal val="0"/>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5302"/>
                                        </p:tgtEl>
                                        <p:attrNameLst>
                                          <p:attrName>style.visibility</p:attrName>
                                        </p:attrNameLst>
                                      </p:cBhvr>
                                      <p:to>
                                        <p:strVal val="visible"/>
                                      </p:to>
                                    </p:set>
                                    <p:animEffect transition="in" filter="box(in)">
                                      <p:cBhvr>
                                        <p:cTn id="21" dur="500"/>
                                        <p:tgtEl>
                                          <p:spTgt spid="5530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5301"/>
                                        </p:tgtEl>
                                        <p:attrNameLst>
                                          <p:attrName>style.visibility</p:attrName>
                                        </p:attrNameLst>
                                      </p:cBhvr>
                                      <p:to>
                                        <p:strVal val="visible"/>
                                      </p:to>
                                    </p:set>
                                    <p:animEffect transition="in" filter="box(in)">
                                      <p:cBhvr>
                                        <p:cTn id="26" dur="500"/>
                                        <p:tgtEl>
                                          <p:spTgt spid="5530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5303"/>
                                        </p:tgtEl>
                                        <p:attrNameLst>
                                          <p:attrName>style.visibility</p:attrName>
                                        </p:attrNameLst>
                                      </p:cBhvr>
                                      <p:to>
                                        <p:strVal val="visible"/>
                                      </p:to>
                                    </p:set>
                                    <p:animEffect transition="in" filter="blinds(horizontal)">
                                      <p:cBhvr>
                                        <p:cTn id="31" dur="500"/>
                                        <p:tgtEl>
                                          <p:spTgt spid="5530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5304"/>
                                        </p:tgtEl>
                                        <p:attrNameLst>
                                          <p:attrName>style.visibility</p:attrName>
                                        </p:attrNameLst>
                                      </p:cBhvr>
                                      <p:to>
                                        <p:strVal val="visible"/>
                                      </p:to>
                                    </p:set>
                                    <p:animEffect transition="in" filter="blinds(horizontal)">
                                      <p:cBhvr>
                                        <p:cTn id="36" dur="500"/>
                                        <p:tgtEl>
                                          <p:spTgt spid="5530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32" fill="hold" nodeType="clickEffect">
                                  <p:stCondLst>
                                    <p:cond delay="0"/>
                                  </p:stCondLst>
                                  <p:childTnLst>
                                    <p:set>
                                      <p:cBhvr>
                                        <p:cTn id="40" dur="1" fill="hold">
                                          <p:stCondLst>
                                            <p:cond delay="0"/>
                                          </p:stCondLst>
                                        </p:cTn>
                                        <p:tgtEl>
                                          <p:spTgt spid="53259"/>
                                        </p:tgtEl>
                                        <p:attrNameLst>
                                          <p:attrName>style.visibility</p:attrName>
                                        </p:attrNameLst>
                                      </p:cBhvr>
                                      <p:to>
                                        <p:strVal val="visible"/>
                                      </p:to>
                                    </p:set>
                                    <p:animEffect transition="in" filter="diamond(out)">
                                      <p:cBhvr>
                                        <p:cTn id="41" dur="2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8" grpId="1"/>
      <p:bldP spid="55301" grpId="0"/>
      <p:bldP spid="55302" grpId="0"/>
      <p:bldP spid="55303" grpId="0"/>
      <p:bldP spid="553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81000" y="0"/>
            <a:ext cx="8229600" cy="1112838"/>
          </a:xfrm>
        </p:spPr>
        <p:txBody>
          <a:bodyPr/>
          <a:lstStyle/>
          <a:p>
            <a:pPr eaLnBrk="1" hangingPunct="1"/>
            <a:r>
              <a:rPr lang="en-US" b="1" smtClean="0"/>
              <a:t>Ice on Land is Melting Too</a:t>
            </a:r>
          </a:p>
        </p:txBody>
      </p:sp>
      <p:pic>
        <p:nvPicPr>
          <p:cNvPr id="78850" name="Picture 2"/>
          <p:cNvPicPr>
            <a:picLocks noChangeAspect="1" noChangeArrowheads="1"/>
          </p:cNvPicPr>
          <p:nvPr/>
        </p:nvPicPr>
        <p:blipFill>
          <a:blip r:embed="rId3"/>
          <a:srcRect/>
          <a:stretch>
            <a:fillRect/>
          </a:stretch>
        </p:blipFill>
        <p:spPr bwMode="auto">
          <a:xfrm>
            <a:off x="7010400" y="1143000"/>
            <a:ext cx="1724025" cy="1800225"/>
          </a:xfrm>
          <a:prstGeom prst="rect">
            <a:avLst/>
          </a:prstGeom>
          <a:noFill/>
          <a:ln w="9525">
            <a:noFill/>
            <a:miter lim="800000"/>
            <a:headEnd/>
            <a:tailEnd/>
          </a:ln>
        </p:spPr>
      </p:pic>
      <p:pic>
        <p:nvPicPr>
          <p:cNvPr id="78851" name="Picture 3"/>
          <p:cNvPicPr>
            <a:picLocks noChangeAspect="1" noChangeArrowheads="1"/>
          </p:cNvPicPr>
          <p:nvPr/>
        </p:nvPicPr>
        <p:blipFill>
          <a:blip r:embed="rId4"/>
          <a:srcRect/>
          <a:stretch>
            <a:fillRect/>
          </a:stretch>
        </p:blipFill>
        <p:spPr bwMode="auto">
          <a:xfrm>
            <a:off x="6172200" y="1143000"/>
            <a:ext cx="2562225" cy="2686050"/>
          </a:xfrm>
          <a:prstGeom prst="rect">
            <a:avLst/>
          </a:prstGeom>
          <a:noFill/>
          <a:ln w="9525">
            <a:noFill/>
            <a:miter lim="800000"/>
            <a:headEnd/>
            <a:tailEnd/>
          </a:ln>
        </p:spPr>
      </p:pic>
      <p:pic>
        <p:nvPicPr>
          <p:cNvPr id="78852" name="Picture 4"/>
          <p:cNvPicPr>
            <a:picLocks noChangeAspect="1" noChangeArrowheads="1"/>
          </p:cNvPicPr>
          <p:nvPr/>
        </p:nvPicPr>
        <p:blipFill>
          <a:blip r:embed="rId5"/>
          <a:srcRect/>
          <a:stretch>
            <a:fillRect/>
          </a:stretch>
        </p:blipFill>
        <p:spPr bwMode="auto">
          <a:xfrm>
            <a:off x="5181600" y="1066800"/>
            <a:ext cx="3810000" cy="3371850"/>
          </a:xfrm>
          <a:prstGeom prst="rect">
            <a:avLst/>
          </a:prstGeom>
          <a:noFill/>
          <a:ln w="9525">
            <a:noFill/>
            <a:miter lim="800000"/>
            <a:headEnd/>
            <a:tailEnd/>
          </a:ln>
        </p:spPr>
      </p:pic>
      <p:sp>
        <p:nvSpPr>
          <p:cNvPr id="8" name="TextBox 7"/>
          <p:cNvSpPr txBox="1"/>
          <p:nvPr/>
        </p:nvSpPr>
        <p:spPr>
          <a:xfrm>
            <a:off x="228600" y="914400"/>
            <a:ext cx="4953000" cy="5883275"/>
          </a:xfrm>
          <a:prstGeom prst="rect">
            <a:avLst/>
          </a:prstGeom>
          <a:noFill/>
        </p:spPr>
        <p:txBody>
          <a:bodyPr>
            <a:spAutoFit/>
          </a:bodyPr>
          <a:lstStyle/>
          <a:p>
            <a:r>
              <a:rPr lang="en-US" sz="2000" dirty="0"/>
              <a:t>A cubic kilometer of ice (actually 1055 m</a:t>
            </a:r>
            <a:r>
              <a:rPr lang="en-US" sz="2000" baseline="30000" dirty="0"/>
              <a:t>3</a:t>
            </a:r>
            <a:r>
              <a:rPr lang="en-US" sz="2000" dirty="0"/>
              <a:t>) = 1 </a:t>
            </a:r>
            <a:r>
              <a:rPr lang="en-US" sz="2000" dirty="0" err="1"/>
              <a:t>gigatonne</a:t>
            </a:r>
            <a:endParaRPr lang="en-US" sz="2000" dirty="0"/>
          </a:p>
          <a:p>
            <a:endParaRPr lang="en-US" sz="2000" dirty="0"/>
          </a:p>
          <a:p>
            <a:r>
              <a:rPr lang="en-US" sz="2000" dirty="0"/>
              <a:t>In 2002, Greenland was losing ice at a rate of 137 </a:t>
            </a:r>
            <a:r>
              <a:rPr lang="en-US" sz="2000" dirty="0" err="1"/>
              <a:t>gigatonnes</a:t>
            </a:r>
            <a:r>
              <a:rPr lang="en-US" sz="2000" dirty="0"/>
              <a:t> per year.</a:t>
            </a:r>
          </a:p>
          <a:p>
            <a:endParaRPr lang="en-US" sz="2000" dirty="0"/>
          </a:p>
          <a:p>
            <a:r>
              <a:rPr lang="en-US" sz="2000" dirty="0"/>
              <a:t>By 2009, Greenland’s rate of loss had increased to 286 </a:t>
            </a:r>
            <a:r>
              <a:rPr lang="en-US" sz="2000" dirty="0" err="1"/>
              <a:t>gigatonnes</a:t>
            </a:r>
            <a:r>
              <a:rPr lang="en-US" sz="2000" dirty="0"/>
              <a:t> per year.</a:t>
            </a:r>
          </a:p>
          <a:p>
            <a:r>
              <a:rPr lang="en-US" sz="2000" dirty="0"/>
              <a:t>	That rate is increasing by 30 </a:t>
            </a:r>
            <a:r>
              <a:rPr lang="en-US" sz="2000" dirty="0" err="1"/>
              <a:t>Gt</a:t>
            </a:r>
            <a:r>
              <a:rPr lang="en-US" sz="2000" dirty="0"/>
              <a:t>/</a:t>
            </a:r>
            <a:r>
              <a:rPr lang="en-US" sz="2000" dirty="0" err="1"/>
              <a:t>yr</a:t>
            </a:r>
            <a:endParaRPr lang="en-US" sz="2000" dirty="0"/>
          </a:p>
          <a:p>
            <a:endParaRPr lang="en-US" sz="2000" dirty="0"/>
          </a:p>
          <a:p>
            <a:r>
              <a:rPr lang="en-US" sz="2000" dirty="0"/>
              <a:t>In 2009, Antarctica’s rate of loss was an additional 246 </a:t>
            </a:r>
            <a:r>
              <a:rPr lang="en-US" sz="2000" dirty="0" err="1"/>
              <a:t>Gt</a:t>
            </a:r>
            <a:r>
              <a:rPr lang="en-US" sz="2000" dirty="0"/>
              <a:t>/</a:t>
            </a:r>
            <a:r>
              <a:rPr lang="en-US" sz="2000" dirty="0" err="1"/>
              <a:t>yr</a:t>
            </a:r>
            <a:endParaRPr lang="en-US" sz="2000" dirty="0"/>
          </a:p>
          <a:p>
            <a:r>
              <a:rPr lang="en-US" sz="2000" dirty="0"/>
              <a:t>	That rate is increasing by 26 </a:t>
            </a:r>
            <a:r>
              <a:rPr lang="en-US" sz="2000" dirty="0" err="1"/>
              <a:t>Gt</a:t>
            </a:r>
            <a:r>
              <a:rPr lang="en-US" sz="2000" dirty="0"/>
              <a:t>/</a:t>
            </a:r>
            <a:r>
              <a:rPr lang="en-US" sz="2000" dirty="0" err="1"/>
              <a:t>yr</a:t>
            </a:r>
            <a:endParaRPr lang="en-US" sz="2000" dirty="0"/>
          </a:p>
          <a:p>
            <a:endParaRPr lang="en-US" sz="2000" dirty="0"/>
          </a:p>
          <a:p>
            <a:r>
              <a:rPr lang="en-US" sz="2000" dirty="0"/>
              <a:t>Therefore, this year (</a:t>
            </a:r>
            <a:r>
              <a:rPr lang="en-US" sz="2000" dirty="0" smtClean="0"/>
              <a:t>2012), </a:t>
            </a:r>
            <a:r>
              <a:rPr lang="en-US" sz="2000" dirty="0"/>
              <a:t>roughly </a:t>
            </a:r>
            <a:r>
              <a:rPr lang="en-US" sz="2000" dirty="0" smtClean="0"/>
              <a:t>700 </a:t>
            </a:r>
            <a:r>
              <a:rPr lang="en-US" sz="2000" dirty="0" err="1"/>
              <a:t>gigatonnes</a:t>
            </a:r>
            <a:r>
              <a:rPr lang="en-US" sz="2000" dirty="0"/>
              <a:t> of ice is being melted.</a:t>
            </a:r>
          </a:p>
          <a:p>
            <a:endParaRPr lang="en-US" sz="2000" dirty="0"/>
          </a:p>
          <a:p>
            <a:r>
              <a:rPr lang="en-US" sz="2000" dirty="0">
                <a:effectLst>
                  <a:outerShdw blurRad="38100" dist="38100" dir="2700000" algn="tl">
                    <a:srgbClr val="FFFFFF"/>
                  </a:outerShdw>
                </a:effectLst>
              </a:rPr>
              <a:t>That’s enough to cover every square inch of South Dakota with </a:t>
            </a:r>
            <a:r>
              <a:rPr lang="en-US" sz="2000" dirty="0" smtClean="0">
                <a:effectLst>
                  <a:outerShdw blurRad="38100" dist="38100" dir="2700000" algn="tl">
                    <a:srgbClr val="FFFFFF"/>
                  </a:outerShdw>
                </a:effectLst>
              </a:rPr>
              <a:t>11.5 </a:t>
            </a:r>
            <a:r>
              <a:rPr lang="en-US" sz="2000" dirty="0" err="1">
                <a:effectLst>
                  <a:outerShdw blurRad="38100" dist="38100" dir="2700000" algn="tl">
                    <a:srgbClr val="FFFFFF"/>
                  </a:outerShdw>
                </a:effectLst>
              </a:rPr>
              <a:t>ft</a:t>
            </a:r>
            <a:r>
              <a:rPr lang="en-US" sz="2000" dirty="0">
                <a:effectLst>
                  <a:outerShdw blurRad="38100" dist="38100" dir="2700000" algn="tl">
                    <a:srgbClr val="FFFFFF"/>
                  </a:outerShdw>
                </a:effectLst>
              </a:rPr>
              <a:t> of ice!</a:t>
            </a:r>
          </a:p>
        </p:txBody>
      </p:sp>
      <p:pic>
        <p:nvPicPr>
          <p:cNvPr id="37896" name="Picture 8"/>
          <p:cNvPicPr>
            <a:picLocks noChangeAspect="1" noChangeArrowheads="1"/>
          </p:cNvPicPr>
          <p:nvPr/>
        </p:nvPicPr>
        <p:blipFill>
          <a:blip r:embed="rId6"/>
          <a:srcRect/>
          <a:stretch>
            <a:fillRect/>
          </a:stretch>
        </p:blipFill>
        <p:spPr bwMode="auto">
          <a:xfrm>
            <a:off x="5162550" y="3810000"/>
            <a:ext cx="3981450" cy="3124200"/>
          </a:xfrm>
          <a:prstGeom prst="rect">
            <a:avLst/>
          </a:prstGeom>
          <a:noFill/>
          <a:ln w="9525">
            <a:noFill/>
            <a:miter lim="800000"/>
            <a:headEnd/>
            <a:tailEnd/>
          </a:ln>
        </p:spPr>
      </p:pic>
      <p:pic>
        <p:nvPicPr>
          <p:cNvPr id="37897" name="Picture 9"/>
          <p:cNvPicPr>
            <a:picLocks noChangeAspect="1" noChangeArrowheads="1"/>
          </p:cNvPicPr>
          <p:nvPr/>
        </p:nvPicPr>
        <p:blipFill>
          <a:blip r:embed="rId7"/>
          <a:srcRect/>
          <a:stretch>
            <a:fillRect/>
          </a:stretch>
        </p:blipFill>
        <p:spPr bwMode="auto">
          <a:xfrm>
            <a:off x="7085013" y="1066800"/>
            <a:ext cx="1893887"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animEffect transition="in" filter="diamond(in)">
                                      <p:cBhvr>
                                        <p:cTn id="11" dur="1000"/>
                                        <p:tgtEl>
                                          <p:spTgt spid="788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8" presetID="8" presetClass="entr" presetSubtype="32" fill="hold" nodeType="withEffect">
                                  <p:stCondLst>
                                    <p:cond delay="0"/>
                                  </p:stCondLst>
                                  <p:childTnLst>
                                    <p:set>
                                      <p:cBhvr>
                                        <p:cTn id="19" dur="1" fill="hold">
                                          <p:stCondLst>
                                            <p:cond delay="0"/>
                                          </p:stCondLst>
                                        </p:cTn>
                                        <p:tgtEl>
                                          <p:spTgt spid="78851"/>
                                        </p:tgtEl>
                                        <p:attrNameLst>
                                          <p:attrName>style.visibility</p:attrName>
                                        </p:attrNameLst>
                                      </p:cBhvr>
                                      <p:to>
                                        <p:strVal val="visible"/>
                                      </p:to>
                                    </p:set>
                                    <p:animEffect transition="in" filter="diamond(out)">
                                      <p:cBhvr>
                                        <p:cTn id="20" dur="1000"/>
                                        <p:tgtEl>
                                          <p:spTgt spid="7885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8" presetClass="entr" presetSubtype="16" fill="hold" nodeType="withEffect">
                                  <p:stCondLst>
                                    <p:cond delay="0"/>
                                  </p:stCondLst>
                                  <p:childTnLst>
                                    <p:set>
                                      <p:cBhvr>
                                        <p:cTn id="28" dur="1" fill="hold">
                                          <p:stCondLst>
                                            <p:cond delay="0"/>
                                          </p:stCondLst>
                                        </p:cTn>
                                        <p:tgtEl>
                                          <p:spTgt spid="78852"/>
                                        </p:tgtEl>
                                        <p:attrNameLst>
                                          <p:attrName>style.visibility</p:attrName>
                                        </p:attrNameLst>
                                      </p:cBhvr>
                                      <p:to>
                                        <p:strVal val="visible"/>
                                      </p:to>
                                    </p:set>
                                    <p:animEffect transition="in" filter="diamond(in)">
                                      <p:cBhvr>
                                        <p:cTn id="29" dur="1000"/>
                                        <p:tgtEl>
                                          <p:spTgt spid="7885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 calcmode="lin" valueType="num">
                                      <p:cBhvr additive="base">
                                        <p:cTn id="3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6" presetID="8" presetClass="entr" presetSubtype="32" fill="hold" nodeType="withEffect">
                                  <p:stCondLst>
                                    <p:cond delay="0"/>
                                  </p:stCondLst>
                                  <p:childTnLst>
                                    <p:set>
                                      <p:cBhvr>
                                        <p:cTn id="37" dur="1" fill="hold">
                                          <p:stCondLst>
                                            <p:cond delay="0"/>
                                          </p:stCondLst>
                                        </p:cTn>
                                        <p:tgtEl>
                                          <p:spTgt spid="37897"/>
                                        </p:tgtEl>
                                        <p:attrNameLst>
                                          <p:attrName>style.visibility</p:attrName>
                                        </p:attrNameLst>
                                      </p:cBhvr>
                                      <p:to>
                                        <p:strVal val="visible"/>
                                      </p:to>
                                    </p:set>
                                    <p:animEffect transition="in" filter="diamond(out)">
                                      <p:cBhvr>
                                        <p:cTn id="38" dur="2000"/>
                                        <p:tgtEl>
                                          <p:spTgt spid="3789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additive="base">
                                        <p:cTn id="4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anim calcmode="lin" valueType="num">
                                      <p:cBhvr additive="base">
                                        <p:cTn id="5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12" end="12"/>
                                            </p:txEl>
                                          </p:spTgt>
                                        </p:tgtEl>
                                        <p:attrNameLst>
                                          <p:attrName>style.visibility</p:attrName>
                                        </p:attrNameLst>
                                      </p:cBhvr>
                                      <p:to>
                                        <p:strVal val="visible"/>
                                      </p:to>
                                    </p:set>
                                    <p:anim calcmode="lin" valueType="num">
                                      <p:cBhvr additive="base">
                                        <p:cTn id="61"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63" presetID="8" presetClass="entr" presetSubtype="32" fill="hold" nodeType="withEffect">
                                  <p:stCondLst>
                                    <p:cond delay="0"/>
                                  </p:stCondLst>
                                  <p:childTnLst>
                                    <p:set>
                                      <p:cBhvr>
                                        <p:cTn id="64" dur="1" fill="hold">
                                          <p:stCondLst>
                                            <p:cond delay="0"/>
                                          </p:stCondLst>
                                        </p:cTn>
                                        <p:tgtEl>
                                          <p:spTgt spid="37896"/>
                                        </p:tgtEl>
                                        <p:attrNameLst>
                                          <p:attrName>style.visibility</p:attrName>
                                        </p:attrNameLst>
                                      </p:cBhvr>
                                      <p:to>
                                        <p:strVal val="visible"/>
                                      </p:to>
                                    </p:set>
                                    <p:animEffect transition="in" filter="diamond(out)">
                                      <p:cBhvr>
                                        <p:cTn id="65" dur="2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z="4000" smtClean="0"/>
              <a:t>Rates of Change in Global Temperature and Sea Level Rise</a:t>
            </a:r>
          </a:p>
        </p:txBody>
      </p:sp>
      <p:sp>
        <p:nvSpPr>
          <p:cNvPr id="56323" name="Rectangle 3"/>
          <p:cNvSpPr>
            <a:spLocks noGrp="1" noChangeArrowheads="1"/>
          </p:cNvSpPr>
          <p:nvPr>
            <p:ph type="body" idx="1"/>
          </p:nvPr>
        </p:nvSpPr>
        <p:spPr>
          <a:xfrm>
            <a:off x="457200" y="1600200"/>
            <a:ext cx="8229600" cy="1066800"/>
          </a:xfrm>
        </p:spPr>
        <p:txBody>
          <a:bodyPr/>
          <a:lstStyle/>
          <a:p>
            <a:pPr eaLnBrk="1" hangingPunct="1"/>
            <a:r>
              <a:rPr lang="en-US" sz="2800" smtClean="0"/>
              <a:t>We should be more concerned about the rising water than the fluctuating temperature</a:t>
            </a:r>
          </a:p>
        </p:txBody>
      </p:sp>
      <p:pic>
        <p:nvPicPr>
          <p:cNvPr id="56324" name="Picture 4"/>
          <p:cNvPicPr>
            <a:picLocks noChangeAspect="1" noChangeArrowheads="1"/>
          </p:cNvPicPr>
          <p:nvPr/>
        </p:nvPicPr>
        <p:blipFill>
          <a:blip r:embed="rId3"/>
          <a:srcRect/>
          <a:stretch>
            <a:fillRect/>
          </a:stretch>
        </p:blipFill>
        <p:spPr bwMode="auto">
          <a:xfrm>
            <a:off x="228600" y="2590800"/>
            <a:ext cx="8534400" cy="3821113"/>
          </a:xfrm>
          <a:prstGeom prst="rect">
            <a:avLst/>
          </a:prstGeom>
          <a:noFill/>
          <a:ln w="9525">
            <a:noFill/>
            <a:miter lim="800000"/>
            <a:headEnd/>
            <a:tailEnd/>
          </a:ln>
        </p:spPr>
      </p:pic>
      <p:sp>
        <p:nvSpPr>
          <p:cNvPr id="56325" name="Text Box 5"/>
          <p:cNvSpPr txBox="1">
            <a:spLocks noChangeArrowheads="1"/>
          </p:cNvSpPr>
          <p:nvPr/>
        </p:nvSpPr>
        <p:spPr bwMode="auto">
          <a:xfrm>
            <a:off x="5867400" y="6400800"/>
            <a:ext cx="2209800" cy="366713"/>
          </a:xfrm>
          <a:prstGeom prst="rect">
            <a:avLst/>
          </a:prstGeom>
          <a:noFill/>
          <a:ln w="9525">
            <a:noFill/>
            <a:miter lim="800000"/>
            <a:headEnd/>
            <a:tailEnd/>
          </a:ln>
        </p:spPr>
        <p:txBody>
          <a:bodyPr>
            <a:spAutoFit/>
          </a:bodyPr>
          <a:lstStyle/>
          <a:p>
            <a:pPr>
              <a:spcBef>
                <a:spcPct val="50000"/>
              </a:spcBef>
            </a:pPr>
            <a:r>
              <a:rPr lang="en-US"/>
              <a:t>Murphy et al. 2009</a:t>
            </a:r>
          </a:p>
        </p:txBody>
      </p:sp>
      <p:sp>
        <p:nvSpPr>
          <p:cNvPr id="56326" name="Rectangle 6"/>
          <p:cNvSpPr>
            <a:spLocks noChangeArrowheads="1"/>
          </p:cNvSpPr>
          <p:nvPr/>
        </p:nvSpPr>
        <p:spPr bwMode="auto">
          <a:xfrm>
            <a:off x="228600" y="2590800"/>
            <a:ext cx="304800" cy="228600"/>
          </a:xfrm>
          <a:prstGeom prst="rect">
            <a:avLst/>
          </a:prstGeom>
          <a:solidFill>
            <a:schemeClr val="bg1"/>
          </a:solidFill>
          <a:ln w="9525">
            <a:noFill/>
            <a:miter lim="800000"/>
            <a:headEnd/>
            <a:tailEnd/>
          </a:ln>
        </p:spPr>
        <p:txBody>
          <a:bodyPr wrap="none" anchor="ct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559537"/>
            <a:ext cx="5136500" cy="385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190" y="2514600"/>
            <a:ext cx="543881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box(in)">
                                      <p:cBhvr>
                                        <p:cTn id="12" dur="500"/>
                                        <p:tgtEl>
                                          <p:spTgt spid="5632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6326"/>
                                        </p:tgtEl>
                                        <p:attrNameLst>
                                          <p:attrName>style.visibility</p:attrName>
                                        </p:attrNameLst>
                                      </p:cBhvr>
                                      <p:to>
                                        <p:strVal val="visible"/>
                                      </p:to>
                                    </p:set>
                                    <p:animEffect transition="in" filter="box(in)">
                                      <p:cBhvr>
                                        <p:cTn id="15" dur="500"/>
                                        <p:tgtEl>
                                          <p:spTgt spid="563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6325"/>
                                        </p:tgtEl>
                                        <p:attrNameLst>
                                          <p:attrName>style.visibility</p:attrName>
                                        </p:attrNameLst>
                                      </p:cBhvr>
                                      <p:to>
                                        <p:strVal val="visible"/>
                                      </p:to>
                                    </p:set>
                                    <p:animEffect transition="in" filter="blinds(horizontal)">
                                      <p:cBhvr>
                                        <p:cTn id="18" dur="500"/>
                                        <p:tgtEl>
                                          <p:spTgt spid="5632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p:cTn id="30" dur="1000" fill="hold"/>
                                        <p:tgtEl>
                                          <p:spTgt spid="1027"/>
                                        </p:tgtEl>
                                        <p:attrNameLst>
                                          <p:attrName>ppt_w</p:attrName>
                                        </p:attrNameLst>
                                      </p:cBhvr>
                                      <p:tavLst>
                                        <p:tav tm="0">
                                          <p:val>
                                            <p:fltVal val="0"/>
                                          </p:val>
                                        </p:tav>
                                        <p:tav tm="100000">
                                          <p:val>
                                            <p:strVal val="#ppt_w"/>
                                          </p:val>
                                        </p:tav>
                                      </p:tavLst>
                                    </p:anim>
                                    <p:anim calcmode="lin" valueType="num">
                                      <p:cBhvr>
                                        <p:cTn id="31" dur="1000" fill="hold"/>
                                        <p:tgtEl>
                                          <p:spTgt spid="1027"/>
                                        </p:tgtEl>
                                        <p:attrNameLst>
                                          <p:attrName>ppt_h</p:attrName>
                                        </p:attrNameLst>
                                      </p:cBhvr>
                                      <p:tavLst>
                                        <p:tav tm="0">
                                          <p:val>
                                            <p:fltVal val="0"/>
                                          </p:val>
                                        </p:tav>
                                        <p:tav tm="100000">
                                          <p:val>
                                            <p:strVal val="#ppt_h"/>
                                          </p:val>
                                        </p:tav>
                                      </p:tavLst>
                                    </p:anim>
                                    <p:anim calcmode="lin" valueType="num">
                                      <p:cBhvr>
                                        <p:cTn id="32" dur="1000" fill="hold"/>
                                        <p:tgtEl>
                                          <p:spTgt spid="1027"/>
                                        </p:tgtEl>
                                        <p:attrNameLst>
                                          <p:attrName>style.rotation</p:attrName>
                                        </p:attrNameLst>
                                      </p:cBhvr>
                                      <p:tavLst>
                                        <p:tav tm="0">
                                          <p:val>
                                            <p:fltVal val="90"/>
                                          </p:val>
                                        </p:tav>
                                        <p:tav tm="100000">
                                          <p:val>
                                            <p:fltVal val="0"/>
                                          </p:val>
                                        </p:tav>
                                      </p:tavLst>
                                    </p:anim>
                                    <p:animEffect transition="in" filter="fade">
                                      <p:cBhvr>
                                        <p:cTn id="33"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274638"/>
            <a:ext cx="5867400" cy="1143000"/>
          </a:xfrm>
        </p:spPr>
        <p:txBody>
          <a:bodyPr/>
          <a:lstStyle/>
          <a:p>
            <a:pPr>
              <a:defRPr/>
            </a:pPr>
            <a:r>
              <a:rPr lang="en-US" sz="3200" dirty="0" smtClean="0">
                <a:effectLst>
                  <a:outerShdw blurRad="38100" dist="38100" dir="2700000" algn="tl">
                    <a:srgbClr val="FFFFFF"/>
                  </a:outerShdw>
                </a:effectLst>
              </a:rPr>
              <a:t>What have we learned in recent years?</a:t>
            </a:r>
          </a:p>
        </p:txBody>
      </p:sp>
      <p:sp>
        <p:nvSpPr>
          <p:cNvPr id="150531" name="Rectangle 3"/>
          <p:cNvSpPr>
            <a:spLocks noGrp="1" noChangeArrowheads="1"/>
          </p:cNvSpPr>
          <p:nvPr>
            <p:ph type="body" idx="1"/>
          </p:nvPr>
        </p:nvSpPr>
        <p:spPr>
          <a:xfrm>
            <a:off x="228600" y="1600200"/>
            <a:ext cx="5562600" cy="5181600"/>
          </a:xfrm>
        </p:spPr>
        <p:txBody>
          <a:bodyPr/>
          <a:lstStyle/>
          <a:p>
            <a:pPr>
              <a:lnSpc>
                <a:spcPct val="90000"/>
              </a:lnSpc>
            </a:pPr>
            <a:r>
              <a:rPr lang="en-US" sz="2400" smtClean="0"/>
              <a:t>Melting of glaciers, sea ice and ice sheets have all exceeded predictions</a:t>
            </a:r>
          </a:p>
          <a:p>
            <a:pPr>
              <a:lnSpc>
                <a:spcPct val="90000"/>
              </a:lnSpc>
            </a:pPr>
            <a:r>
              <a:rPr lang="en-US" sz="2400" smtClean="0"/>
              <a:t>Greenhouse gas emissions have met or exceeded worst-case scenarios</a:t>
            </a:r>
          </a:p>
          <a:p>
            <a:pPr>
              <a:lnSpc>
                <a:spcPct val="90000"/>
              </a:lnSpc>
            </a:pPr>
            <a:r>
              <a:rPr lang="en-US" sz="2400" smtClean="0"/>
              <a:t>Sea level rise predictions have more than doubled</a:t>
            </a:r>
          </a:p>
          <a:p>
            <a:pPr>
              <a:lnSpc>
                <a:spcPct val="90000"/>
              </a:lnSpc>
            </a:pPr>
            <a:r>
              <a:rPr lang="en-US" sz="2400" smtClean="0"/>
              <a:t>The ability of the sea and land to take up excess carbon has been decreasing</a:t>
            </a:r>
          </a:p>
          <a:p>
            <a:pPr>
              <a:lnSpc>
                <a:spcPct val="90000"/>
              </a:lnSpc>
            </a:pPr>
            <a:r>
              <a:rPr lang="en-US" sz="2400" smtClean="0"/>
              <a:t>The feedbacks releasing carbon from the land have been increasing</a:t>
            </a:r>
          </a:p>
          <a:p>
            <a:pPr>
              <a:lnSpc>
                <a:spcPct val="90000"/>
              </a:lnSpc>
            </a:pPr>
            <a:r>
              <a:rPr lang="en-US" sz="2400" smtClean="0"/>
              <a:t>In short, climate changes have continually outpaced predictions</a:t>
            </a:r>
          </a:p>
          <a:p>
            <a:pPr>
              <a:lnSpc>
                <a:spcPct val="90000"/>
              </a:lnSpc>
            </a:pPr>
            <a:r>
              <a:rPr lang="en-US" sz="2400" smtClean="0"/>
              <a:t>What does the future hold?</a:t>
            </a:r>
          </a:p>
        </p:txBody>
      </p:sp>
      <p:pic>
        <p:nvPicPr>
          <p:cNvPr id="69635" name="Picture 4"/>
          <p:cNvPicPr>
            <a:picLocks noChangeAspect="1" noChangeArrowheads="1"/>
          </p:cNvPicPr>
          <p:nvPr/>
        </p:nvPicPr>
        <p:blipFill>
          <a:blip r:embed="rId3"/>
          <a:srcRect/>
          <a:stretch>
            <a:fillRect/>
          </a:stretch>
        </p:blipFill>
        <p:spPr bwMode="auto">
          <a:xfrm>
            <a:off x="5822950" y="0"/>
            <a:ext cx="3321050" cy="6848475"/>
          </a:xfrm>
          <a:prstGeom prst="rect">
            <a:avLst/>
          </a:prstGeom>
          <a:noFill/>
          <a:ln w="9525">
            <a:noFill/>
            <a:miter lim="800000"/>
            <a:headEnd/>
            <a:tailEnd/>
          </a:ln>
        </p:spPr>
      </p:pic>
      <p:sp>
        <p:nvSpPr>
          <p:cNvPr id="150533" name="Rectangle 5"/>
          <p:cNvSpPr>
            <a:spLocks noChangeArrowheads="1"/>
          </p:cNvSpPr>
          <p:nvPr/>
        </p:nvSpPr>
        <p:spPr bwMode="auto">
          <a:xfrm>
            <a:off x="5791200" y="0"/>
            <a:ext cx="3352800" cy="6858000"/>
          </a:xfrm>
          <a:prstGeom prst="rect">
            <a:avLst/>
          </a:prstGeom>
          <a:solidFill>
            <a:srgbClr val="CCFF99"/>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linds(horizontal)">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blinds(horizontal)">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blinds(horizontal)">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blinds(horizontal)">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blinds(horizontal)">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blinds(horizontal)">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0531">
                                            <p:txEl>
                                              <p:pRg st="6" end="6"/>
                                            </p:txEl>
                                          </p:spTgt>
                                        </p:tgtEl>
                                        <p:attrNameLst>
                                          <p:attrName>style.visibility</p:attrName>
                                        </p:attrNameLst>
                                      </p:cBhvr>
                                      <p:to>
                                        <p:strVal val="visible"/>
                                      </p:to>
                                    </p:set>
                                    <p:animEffect transition="in" filter="blinds(horizontal)">
                                      <p:cBhvr>
                                        <p:cTn id="37" dur="500"/>
                                        <p:tgtEl>
                                          <p:spTgt spid="150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0"/>
                                        <p:tgtEl>
                                          <p:spTgt spid="150533"/>
                                        </p:tgtEl>
                                      </p:cBhvr>
                                    </p:animEffect>
                                    <p:set>
                                      <p:cBhvr>
                                        <p:cTn id="42" dur="1" fill="hold">
                                          <p:stCondLst>
                                            <p:cond delay="4999"/>
                                          </p:stCondLst>
                                        </p:cTn>
                                        <p:tgtEl>
                                          <p:spTgt spid="1505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endParaRPr lang="en-US" smtClean="0"/>
          </a:p>
        </p:txBody>
      </p:sp>
      <p:sp>
        <p:nvSpPr>
          <p:cNvPr id="71682" name="Rectangle 3"/>
          <p:cNvSpPr>
            <a:spLocks noGrp="1" noChangeAspect="1" noChangeArrowheads="1"/>
          </p:cNvSpPr>
          <p:nvPr>
            <p:ph type="body" idx="1"/>
          </p:nvPr>
        </p:nvSpPr>
        <p:spPr/>
        <p:txBody>
          <a:bodyPr/>
          <a:lstStyle/>
          <a:p>
            <a:endParaRPr lang="en-US" smtClean="0"/>
          </a:p>
        </p:txBody>
      </p:sp>
      <p:pic>
        <p:nvPicPr>
          <p:cNvPr id="71683" name="Picture 4"/>
          <p:cNvPicPr>
            <a:picLocks noChangeAspect="1" noChangeArrowheads="1"/>
          </p:cNvPicPr>
          <p:nvPr/>
        </p:nvPicPr>
        <p:blipFill>
          <a:blip r:embed="rId3"/>
          <a:srcRect/>
          <a:stretch>
            <a:fillRect/>
          </a:stretch>
        </p:blipFill>
        <p:spPr bwMode="auto">
          <a:xfrm>
            <a:off x="-9525" y="-9525"/>
            <a:ext cx="9163050" cy="6877050"/>
          </a:xfrm>
          <a:prstGeom prst="rect">
            <a:avLst/>
          </a:prstGeom>
          <a:noFill/>
          <a:ln w="9525">
            <a:noFill/>
            <a:miter lim="800000"/>
            <a:headEnd/>
            <a:tailEnd/>
          </a:ln>
        </p:spPr>
      </p:pic>
      <p:sp>
        <p:nvSpPr>
          <p:cNvPr id="71684" name="Text Box 5"/>
          <p:cNvSpPr txBox="1">
            <a:spLocks noChangeArrowheads="1"/>
          </p:cNvSpPr>
          <p:nvPr/>
        </p:nvSpPr>
        <p:spPr bwMode="auto">
          <a:xfrm>
            <a:off x="0" y="76200"/>
            <a:ext cx="9144000" cy="366713"/>
          </a:xfrm>
          <a:prstGeom prst="rect">
            <a:avLst/>
          </a:prstGeom>
          <a:noFill/>
          <a:ln w="9525">
            <a:noFill/>
            <a:miter lim="800000"/>
            <a:headEnd/>
            <a:tailEnd/>
          </a:ln>
        </p:spPr>
        <p:txBody>
          <a:bodyPr>
            <a:spAutoFit/>
          </a:bodyPr>
          <a:lstStyle/>
          <a:p>
            <a:pPr>
              <a:spcBef>
                <a:spcPct val="50000"/>
              </a:spcBef>
            </a:pPr>
            <a:endParaRPr lang="en-US"/>
          </a:p>
        </p:txBody>
      </p:sp>
      <p:sp>
        <p:nvSpPr>
          <p:cNvPr id="71685" name="Text Box 6"/>
          <p:cNvSpPr txBox="1">
            <a:spLocks noChangeArrowheads="1"/>
          </p:cNvSpPr>
          <p:nvPr/>
        </p:nvSpPr>
        <p:spPr bwMode="auto">
          <a:xfrm>
            <a:off x="0" y="152400"/>
            <a:ext cx="9144000" cy="822325"/>
          </a:xfrm>
          <a:prstGeom prst="rect">
            <a:avLst/>
          </a:prstGeom>
          <a:solidFill>
            <a:schemeClr val="bg1"/>
          </a:solidFill>
          <a:ln w="9525">
            <a:noFill/>
            <a:miter lim="800000"/>
            <a:headEnd/>
            <a:tailEnd/>
          </a:ln>
        </p:spPr>
        <p:txBody>
          <a:bodyPr>
            <a:spAutoFit/>
          </a:bodyPr>
          <a:lstStyle/>
          <a:p>
            <a:pPr algn="ctr">
              <a:spcBef>
                <a:spcPct val="50000"/>
              </a:spcBef>
            </a:pPr>
            <a:r>
              <a:rPr lang="en-US" sz="2400"/>
              <a:t>The agricultural cultures that we have created have benefitted from an unusually long period of relative climate  stability</a:t>
            </a:r>
          </a:p>
        </p:txBody>
      </p:sp>
      <p:sp>
        <p:nvSpPr>
          <p:cNvPr id="152583" name="Rectangle 7"/>
          <p:cNvSpPr>
            <a:spLocks noChangeArrowheads="1"/>
          </p:cNvSpPr>
          <p:nvPr/>
        </p:nvSpPr>
        <p:spPr bwMode="auto">
          <a:xfrm>
            <a:off x="7543800" y="2133600"/>
            <a:ext cx="1143000" cy="381000"/>
          </a:xfrm>
          <a:prstGeom prst="rect">
            <a:avLst/>
          </a:prstGeom>
          <a:solidFill>
            <a:schemeClr val="folHlink">
              <a:alpha val="70195"/>
            </a:schemeClr>
          </a:solidFill>
          <a:ln w="9525">
            <a:solidFill>
              <a:schemeClr val="tx1"/>
            </a:solidFill>
            <a:miter lim="800000"/>
            <a:headEnd/>
            <a:tailEnd/>
          </a:ln>
        </p:spPr>
        <p:txBody>
          <a:bodyPr wrap="none" anchor="ctr"/>
          <a:lstStyle/>
          <a:p>
            <a:endParaRPr lang="en-US"/>
          </a:p>
        </p:txBody>
      </p:sp>
      <p:sp>
        <p:nvSpPr>
          <p:cNvPr id="152584" name="Rectangle 8"/>
          <p:cNvSpPr>
            <a:spLocks noChangeArrowheads="1"/>
          </p:cNvSpPr>
          <p:nvPr/>
        </p:nvSpPr>
        <p:spPr bwMode="auto">
          <a:xfrm>
            <a:off x="7543800" y="76200"/>
            <a:ext cx="1143000" cy="838200"/>
          </a:xfrm>
          <a:prstGeom prst="rect">
            <a:avLst/>
          </a:prstGeom>
          <a:solidFill>
            <a:srgbClr val="FF0000">
              <a:alpha val="85097"/>
            </a:srgbClr>
          </a:solidFill>
          <a:ln w="9525">
            <a:solidFill>
              <a:schemeClr val="tx1"/>
            </a:solidFill>
            <a:miter lim="800000"/>
            <a:headEnd/>
            <a:tailEnd/>
          </a:ln>
        </p:spPr>
        <p:txBody>
          <a:bodyPr wrap="none" anchor="ctr"/>
          <a:lstStyle/>
          <a:p>
            <a:endParaRPr lang="en-US"/>
          </a:p>
        </p:txBody>
      </p:sp>
      <p:sp>
        <p:nvSpPr>
          <p:cNvPr id="152585" name="Rectangle 9"/>
          <p:cNvSpPr>
            <a:spLocks noChangeArrowheads="1"/>
          </p:cNvSpPr>
          <p:nvPr/>
        </p:nvSpPr>
        <p:spPr bwMode="auto">
          <a:xfrm>
            <a:off x="7543800" y="1066800"/>
            <a:ext cx="1143000" cy="533400"/>
          </a:xfrm>
          <a:prstGeom prst="rect">
            <a:avLst/>
          </a:prstGeom>
          <a:solidFill>
            <a:srgbClr val="FF9900">
              <a:alpha val="70195"/>
            </a:srgbClr>
          </a:solidFill>
          <a:ln w="9525">
            <a:solidFill>
              <a:schemeClr val="tx1"/>
            </a:solidFill>
            <a:miter lim="800000"/>
            <a:headEnd/>
            <a:tailEnd/>
          </a:ln>
        </p:spPr>
        <p:txBody>
          <a:bodyPr wrap="none" anchor="ctr"/>
          <a:lstStyle/>
          <a:p>
            <a:endParaRPr lang="en-US"/>
          </a:p>
        </p:txBody>
      </p:sp>
      <p:sp>
        <p:nvSpPr>
          <p:cNvPr id="152586" name="Rectangle 10"/>
          <p:cNvSpPr>
            <a:spLocks noChangeArrowheads="1"/>
          </p:cNvSpPr>
          <p:nvPr/>
        </p:nvSpPr>
        <p:spPr bwMode="auto">
          <a:xfrm>
            <a:off x="7543800" y="1676400"/>
            <a:ext cx="1143000" cy="381000"/>
          </a:xfrm>
          <a:prstGeom prst="rect">
            <a:avLst/>
          </a:prstGeom>
          <a:solidFill>
            <a:srgbClr val="99CCFF">
              <a:alpha val="70195"/>
            </a:srgbClr>
          </a:solidFill>
          <a:ln w="9525">
            <a:solidFill>
              <a:schemeClr val="tx1"/>
            </a:solidFill>
            <a:miter lim="800000"/>
            <a:headEnd/>
            <a:tailEnd/>
          </a:ln>
        </p:spPr>
        <p:txBody>
          <a:bodyPr wrap="none" anchor="ctr"/>
          <a:lstStyle/>
          <a:p>
            <a:endParaRPr lang="en-US"/>
          </a:p>
        </p:txBody>
      </p:sp>
      <p:sp>
        <p:nvSpPr>
          <p:cNvPr id="152587" name="Text Box 11"/>
          <p:cNvSpPr txBox="1">
            <a:spLocks noChangeArrowheads="1"/>
          </p:cNvSpPr>
          <p:nvPr/>
        </p:nvSpPr>
        <p:spPr bwMode="auto">
          <a:xfrm>
            <a:off x="7620000" y="2209800"/>
            <a:ext cx="1066800" cy="244475"/>
          </a:xfrm>
          <a:prstGeom prst="rect">
            <a:avLst/>
          </a:prstGeom>
          <a:noFill/>
          <a:ln w="9525">
            <a:noFill/>
            <a:miter lim="800000"/>
            <a:headEnd/>
            <a:tailEnd/>
          </a:ln>
        </p:spPr>
        <p:txBody>
          <a:bodyPr>
            <a:spAutoFit/>
          </a:bodyPr>
          <a:lstStyle/>
          <a:p>
            <a:pPr>
              <a:spcBef>
                <a:spcPct val="50000"/>
              </a:spcBef>
            </a:pPr>
            <a:r>
              <a:rPr lang="en-US" sz="1000" b="1"/>
              <a:t>Urgent Action</a:t>
            </a:r>
          </a:p>
        </p:txBody>
      </p:sp>
      <p:sp>
        <p:nvSpPr>
          <p:cNvPr id="152588" name="Text Box 12"/>
          <p:cNvSpPr txBox="1">
            <a:spLocks noChangeArrowheads="1"/>
          </p:cNvSpPr>
          <p:nvPr/>
        </p:nvSpPr>
        <p:spPr bwMode="auto">
          <a:xfrm>
            <a:off x="7620000" y="228600"/>
            <a:ext cx="1066800" cy="517525"/>
          </a:xfrm>
          <a:prstGeom prst="rect">
            <a:avLst/>
          </a:prstGeom>
          <a:noFill/>
          <a:ln w="9525">
            <a:noFill/>
            <a:miter lim="800000"/>
            <a:headEnd/>
            <a:tailEnd/>
          </a:ln>
        </p:spPr>
        <p:txBody>
          <a:bodyPr>
            <a:spAutoFit/>
          </a:bodyPr>
          <a:lstStyle/>
          <a:p>
            <a:pPr algn="ctr">
              <a:spcBef>
                <a:spcPct val="50000"/>
              </a:spcBef>
            </a:pPr>
            <a:r>
              <a:rPr lang="en-US" sz="1400" b="1"/>
              <a:t>Business as usual</a:t>
            </a:r>
          </a:p>
        </p:txBody>
      </p:sp>
      <p:sp>
        <p:nvSpPr>
          <p:cNvPr id="152589" name="Text Box 13"/>
          <p:cNvSpPr txBox="1">
            <a:spLocks noChangeArrowheads="1"/>
          </p:cNvSpPr>
          <p:nvPr/>
        </p:nvSpPr>
        <p:spPr bwMode="auto">
          <a:xfrm>
            <a:off x="7543800" y="1219200"/>
            <a:ext cx="1219200" cy="244475"/>
          </a:xfrm>
          <a:prstGeom prst="rect">
            <a:avLst/>
          </a:prstGeom>
          <a:noFill/>
          <a:ln w="9525">
            <a:noFill/>
            <a:miter lim="800000"/>
            <a:headEnd/>
            <a:tailEnd/>
          </a:ln>
        </p:spPr>
        <p:txBody>
          <a:bodyPr>
            <a:spAutoFit/>
          </a:bodyPr>
          <a:lstStyle/>
          <a:p>
            <a:pPr>
              <a:spcBef>
                <a:spcPct val="50000"/>
              </a:spcBef>
            </a:pPr>
            <a:r>
              <a:rPr lang="en-US" sz="1000" b="1"/>
              <a:t>Delayed Action</a:t>
            </a:r>
          </a:p>
        </p:txBody>
      </p:sp>
      <p:sp>
        <p:nvSpPr>
          <p:cNvPr id="152590" name="Text Box 14"/>
          <p:cNvSpPr txBox="1">
            <a:spLocks noChangeArrowheads="1"/>
          </p:cNvSpPr>
          <p:nvPr/>
        </p:nvSpPr>
        <p:spPr bwMode="auto">
          <a:xfrm>
            <a:off x="7620000" y="1752600"/>
            <a:ext cx="1066800" cy="244475"/>
          </a:xfrm>
          <a:prstGeom prst="rect">
            <a:avLst/>
          </a:prstGeom>
          <a:noFill/>
          <a:ln w="9525">
            <a:noFill/>
            <a:miter lim="800000"/>
            <a:headEnd/>
            <a:tailEnd/>
          </a:ln>
        </p:spPr>
        <p:txBody>
          <a:bodyPr>
            <a:spAutoFit/>
          </a:bodyPr>
          <a:lstStyle/>
          <a:p>
            <a:pPr>
              <a:spcBef>
                <a:spcPct val="50000"/>
              </a:spcBef>
            </a:pPr>
            <a:r>
              <a:rPr lang="en-US" sz="1000" b="1"/>
              <a:t>Slow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2583"/>
                                        </p:tgtEl>
                                        <p:attrNameLst>
                                          <p:attrName>style.visibility</p:attrName>
                                        </p:attrNameLst>
                                      </p:cBhvr>
                                      <p:to>
                                        <p:strVal val="visible"/>
                                      </p:to>
                                    </p:set>
                                    <p:animEffect transition="in" filter="wipe(down)">
                                      <p:cBhvr>
                                        <p:cTn id="7" dur="500"/>
                                        <p:tgtEl>
                                          <p:spTgt spid="1525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2587"/>
                                        </p:tgtEl>
                                        <p:attrNameLst>
                                          <p:attrName>style.visibility</p:attrName>
                                        </p:attrNameLst>
                                      </p:cBhvr>
                                      <p:to>
                                        <p:strVal val="visible"/>
                                      </p:to>
                                    </p:set>
                                    <p:animEffect transition="in" filter="blinds(horizontal)">
                                      <p:cBhvr>
                                        <p:cTn id="10" dur="500"/>
                                        <p:tgtEl>
                                          <p:spTgt spid="15258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2586"/>
                                        </p:tgtEl>
                                        <p:attrNameLst>
                                          <p:attrName>style.visibility</p:attrName>
                                        </p:attrNameLst>
                                      </p:cBhvr>
                                      <p:to>
                                        <p:strVal val="visible"/>
                                      </p:to>
                                    </p:set>
                                    <p:animEffect transition="in" filter="wipe(down)">
                                      <p:cBhvr>
                                        <p:cTn id="15" dur="500"/>
                                        <p:tgtEl>
                                          <p:spTgt spid="15258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2590"/>
                                        </p:tgtEl>
                                        <p:attrNameLst>
                                          <p:attrName>style.visibility</p:attrName>
                                        </p:attrNameLst>
                                      </p:cBhvr>
                                      <p:to>
                                        <p:strVal val="visible"/>
                                      </p:to>
                                    </p:set>
                                    <p:animEffect transition="in" filter="blinds(horizontal)">
                                      <p:cBhvr>
                                        <p:cTn id="18" dur="500"/>
                                        <p:tgtEl>
                                          <p:spTgt spid="1525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2585"/>
                                        </p:tgtEl>
                                        <p:attrNameLst>
                                          <p:attrName>style.visibility</p:attrName>
                                        </p:attrNameLst>
                                      </p:cBhvr>
                                      <p:to>
                                        <p:strVal val="visible"/>
                                      </p:to>
                                    </p:set>
                                    <p:animEffect transition="in" filter="wipe(down)">
                                      <p:cBhvr>
                                        <p:cTn id="23" dur="500"/>
                                        <p:tgtEl>
                                          <p:spTgt spid="15258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2589"/>
                                        </p:tgtEl>
                                        <p:attrNameLst>
                                          <p:attrName>style.visibility</p:attrName>
                                        </p:attrNameLst>
                                      </p:cBhvr>
                                      <p:to>
                                        <p:strVal val="visible"/>
                                      </p:to>
                                    </p:set>
                                    <p:animEffect transition="in" filter="blinds(horizontal)">
                                      <p:cBhvr>
                                        <p:cTn id="26" dur="500"/>
                                        <p:tgtEl>
                                          <p:spTgt spid="15258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2584"/>
                                        </p:tgtEl>
                                        <p:attrNameLst>
                                          <p:attrName>style.visibility</p:attrName>
                                        </p:attrNameLst>
                                      </p:cBhvr>
                                      <p:to>
                                        <p:strVal val="visible"/>
                                      </p:to>
                                    </p:set>
                                    <p:animEffect transition="in" filter="wipe(down)">
                                      <p:cBhvr>
                                        <p:cTn id="31" dur="500"/>
                                        <p:tgtEl>
                                          <p:spTgt spid="15258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2588"/>
                                        </p:tgtEl>
                                        <p:attrNameLst>
                                          <p:attrName>style.visibility</p:attrName>
                                        </p:attrNameLst>
                                      </p:cBhvr>
                                      <p:to>
                                        <p:strVal val="visible"/>
                                      </p:to>
                                    </p:set>
                                    <p:animEffect transition="in" filter="blinds(horizontal)">
                                      <p:cBhvr>
                                        <p:cTn id="34" dur="500"/>
                                        <p:tgtEl>
                                          <p:spTgt spid="152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3" grpId="0" animBg="1"/>
      <p:bldP spid="152584" grpId="0" animBg="1"/>
      <p:bldP spid="152585" grpId="0" animBg="1"/>
      <p:bldP spid="152586" grpId="0" animBg="1"/>
      <p:bldP spid="152587" grpId="0"/>
      <p:bldP spid="152588" grpId="0"/>
      <p:bldP spid="152589" grpId="0"/>
      <p:bldP spid="1525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z="4000" b="1" smtClean="0"/>
              <a:t>Climate changes</a:t>
            </a:r>
            <a:br>
              <a:rPr lang="en-US" sz="4000" b="1" smtClean="0"/>
            </a:br>
            <a:r>
              <a:rPr lang="en-US" sz="4000" b="1" smtClean="0"/>
              <a:t> It always has and it always will</a:t>
            </a:r>
            <a:r>
              <a:rPr lang="en-US" sz="4000" smtClean="0"/>
              <a:t> </a:t>
            </a:r>
          </a:p>
        </p:txBody>
      </p:sp>
      <p:sp>
        <p:nvSpPr>
          <p:cNvPr id="35843" name="Rectangle 3"/>
          <p:cNvSpPr>
            <a:spLocks noGrp="1" noChangeArrowheads="1"/>
          </p:cNvSpPr>
          <p:nvPr>
            <p:ph type="body" idx="1"/>
          </p:nvPr>
        </p:nvSpPr>
        <p:spPr>
          <a:xfrm>
            <a:off x="457200" y="1752600"/>
            <a:ext cx="8229600" cy="4800600"/>
          </a:xfrm>
        </p:spPr>
        <p:txBody>
          <a:bodyPr/>
          <a:lstStyle/>
          <a:p>
            <a:pPr eaLnBrk="1" hangingPunct="1"/>
            <a:r>
              <a:rPr lang="en-US" dirty="0" smtClean="0"/>
              <a:t>So why are we concerned now?</a:t>
            </a:r>
          </a:p>
          <a:p>
            <a:pPr lvl="1" eaLnBrk="1" hangingPunct="1"/>
            <a:r>
              <a:rPr lang="en-US" dirty="0" smtClean="0"/>
              <a:t>1. We might not like the changes. </a:t>
            </a:r>
          </a:p>
          <a:p>
            <a:pPr lvl="1" eaLnBrk="1" hangingPunct="1"/>
            <a:r>
              <a:rPr lang="en-US" dirty="0" smtClean="0"/>
              <a:t>2. We might be responsible.</a:t>
            </a:r>
          </a:p>
          <a:p>
            <a:pPr eaLnBrk="1" hangingPunct="1"/>
            <a:r>
              <a:rPr lang="en-US" dirty="0" smtClean="0"/>
              <a:t>The United States is expected to warm by 4-11°F by 2100 </a:t>
            </a:r>
            <a:r>
              <a:rPr lang="en-US" sz="1400" dirty="0" smtClean="0"/>
              <a:t>(USGCRP 2009</a:t>
            </a:r>
            <a:r>
              <a:rPr lang="en-US" sz="1800" dirty="0" smtClean="0"/>
              <a:t>).</a:t>
            </a:r>
          </a:p>
          <a:p>
            <a:pPr lvl="1" eaLnBrk="1" hangingPunct="1"/>
            <a:r>
              <a:rPr lang="en-US" dirty="0" smtClean="0"/>
              <a:t>Is that a big deal?</a:t>
            </a:r>
          </a:p>
          <a:p>
            <a:pPr lvl="1" eaLnBrk="1" hangingPunct="1"/>
            <a:r>
              <a:rPr lang="en-US" dirty="0" smtClean="0"/>
              <a:t>Depths of the Ice Ages</a:t>
            </a:r>
          </a:p>
          <a:p>
            <a:pPr lvl="2" eaLnBrk="1" hangingPunct="1"/>
            <a:r>
              <a:rPr lang="en-US" dirty="0" smtClean="0"/>
              <a:t> 9-11°F colder than today.</a:t>
            </a:r>
          </a:p>
        </p:txBody>
      </p:sp>
      <p:pic>
        <p:nvPicPr>
          <p:cNvPr id="35845" name="Picture 5"/>
          <p:cNvPicPr>
            <a:picLocks noChangeAspect="1" noChangeArrowheads="1"/>
          </p:cNvPicPr>
          <p:nvPr/>
        </p:nvPicPr>
        <p:blipFill>
          <a:blip r:embed="rId3"/>
          <a:srcRect/>
          <a:stretch>
            <a:fillRect/>
          </a:stretch>
        </p:blipFill>
        <p:spPr bwMode="auto">
          <a:xfrm>
            <a:off x="5181600" y="4059238"/>
            <a:ext cx="3962400" cy="2798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22" dur="5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7" dur="500"/>
                                        <p:tgtEl>
                                          <p:spTgt spid="35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blinds(horizontal)">
                                      <p:cBhvr>
                                        <p:cTn id="32" dur="500"/>
                                        <p:tgtEl>
                                          <p:spTgt spid="35843">
                                            <p:txEl>
                                              <p:pRg st="5" end="5"/>
                                            </p:txEl>
                                          </p:spTgt>
                                        </p:tgtEl>
                                      </p:cBhvr>
                                    </p:animEffect>
                                  </p:childTnLst>
                                </p:cTn>
                              </p:par>
                              <p:par>
                                <p:cTn id="33" presetID="4" presetClass="entr" presetSubtype="32" fill="hold" nodeType="withEffect">
                                  <p:stCondLst>
                                    <p:cond delay="0"/>
                                  </p:stCondLst>
                                  <p:childTnLst>
                                    <p:set>
                                      <p:cBhvr>
                                        <p:cTn id="34" dur="1" fill="hold">
                                          <p:stCondLst>
                                            <p:cond delay="0"/>
                                          </p:stCondLst>
                                        </p:cTn>
                                        <p:tgtEl>
                                          <p:spTgt spid="35845"/>
                                        </p:tgtEl>
                                        <p:attrNameLst>
                                          <p:attrName>style.visibility</p:attrName>
                                        </p:attrNameLst>
                                      </p:cBhvr>
                                      <p:to>
                                        <p:strVal val="visible"/>
                                      </p:to>
                                    </p:set>
                                    <p:animEffect transition="in" filter="box(out)">
                                      <p:cBhvr>
                                        <p:cTn id="35" dur="500"/>
                                        <p:tgtEl>
                                          <p:spTgt spid="3584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5843">
                                            <p:txEl>
                                              <p:pRg st="6" end="6"/>
                                            </p:txEl>
                                          </p:spTgt>
                                        </p:tgtEl>
                                        <p:attrNameLst>
                                          <p:attrName>style.visibility</p:attrName>
                                        </p:attrNameLst>
                                      </p:cBhvr>
                                      <p:to>
                                        <p:strVal val="visible"/>
                                      </p:to>
                                    </p:set>
                                    <p:animEffect transition="in" filter="blinds(horizontal)">
                                      <p:cBhvr>
                                        <p:cTn id="40"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152400"/>
            <a:ext cx="8229600" cy="1143000"/>
          </a:xfrm>
        </p:spPr>
        <p:txBody>
          <a:bodyPr/>
          <a:lstStyle/>
          <a:p>
            <a:r>
              <a:rPr lang="en-US" sz="4000" smtClean="0"/>
              <a:t>What does the future hold for Brookings?</a:t>
            </a:r>
          </a:p>
        </p:txBody>
      </p:sp>
      <p:sp>
        <p:nvSpPr>
          <p:cNvPr id="77827" name="Rectangle 3"/>
          <p:cNvSpPr>
            <a:spLocks noGrp="1" noChangeArrowheads="1"/>
          </p:cNvSpPr>
          <p:nvPr>
            <p:ph type="body" idx="1"/>
          </p:nvPr>
        </p:nvSpPr>
        <p:spPr/>
        <p:txBody>
          <a:bodyPr/>
          <a:lstStyle/>
          <a:p>
            <a:endParaRPr lang="en-US" smtClean="0"/>
          </a:p>
        </p:txBody>
      </p:sp>
      <p:pic>
        <p:nvPicPr>
          <p:cNvPr id="77828" name="Picture 6"/>
          <p:cNvPicPr>
            <a:picLocks noChangeAspect="1" noChangeArrowheads="1"/>
          </p:cNvPicPr>
          <p:nvPr/>
        </p:nvPicPr>
        <p:blipFill>
          <a:blip r:embed="rId3"/>
          <a:srcRect/>
          <a:stretch>
            <a:fillRect/>
          </a:stretch>
        </p:blipFill>
        <p:spPr bwMode="auto">
          <a:xfrm>
            <a:off x="762000" y="1389063"/>
            <a:ext cx="7696200" cy="5327650"/>
          </a:xfrm>
          <a:prstGeom prst="rect">
            <a:avLst/>
          </a:prstGeom>
          <a:noFill/>
          <a:ln w="9525">
            <a:noFill/>
            <a:miter lim="800000"/>
            <a:headEnd/>
            <a:tailEnd/>
          </a:ln>
        </p:spPr>
      </p:pic>
      <p:sp>
        <p:nvSpPr>
          <p:cNvPr id="77829" name="Rectangle 5"/>
          <p:cNvSpPr>
            <a:spLocks noChangeArrowheads="1"/>
          </p:cNvSpPr>
          <p:nvPr/>
        </p:nvSpPr>
        <p:spPr bwMode="auto">
          <a:xfrm>
            <a:off x="5029200" y="1905000"/>
            <a:ext cx="3276600" cy="44196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77829"/>
                                        </p:tgtEl>
                                      </p:cBhvr>
                                    </p:animEffect>
                                    <p:set>
                                      <p:cBhvr>
                                        <p:cTn id="7" dur="1" fill="hold">
                                          <p:stCondLst>
                                            <p:cond delay="4999"/>
                                          </p:stCondLst>
                                        </p:cTn>
                                        <p:tgtEl>
                                          <p:spTgt spid="778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304800" y="152400"/>
            <a:ext cx="8534400" cy="1143000"/>
          </a:xfrm>
        </p:spPr>
        <p:txBody>
          <a:bodyPr/>
          <a:lstStyle/>
          <a:p>
            <a:pPr eaLnBrk="1" hangingPunct="1"/>
            <a:r>
              <a:rPr lang="en-US" sz="4000" b="1" smtClean="0"/>
              <a:t>What is the world </a:t>
            </a:r>
            <a:br>
              <a:rPr lang="en-US" sz="4000" b="1" smtClean="0"/>
            </a:br>
            <a:r>
              <a:rPr lang="en-US" sz="4000" b="1" smtClean="0"/>
              <a:t>doing about this?</a:t>
            </a:r>
          </a:p>
        </p:txBody>
      </p:sp>
      <p:sp>
        <p:nvSpPr>
          <p:cNvPr id="30723" name="Rectangle 3"/>
          <p:cNvSpPr>
            <a:spLocks noGrp="1" noChangeArrowheads="1"/>
          </p:cNvSpPr>
          <p:nvPr>
            <p:ph type="body" idx="1"/>
          </p:nvPr>
        </p:nvSpPr>
        <p:spPr>
          <a:xfrm>
            <a:off x="457200" y="1676400"/>
            <a:ext cx="8229600" cy="609600"/>
          </a:xfrm>
        </p:spPr>
        <p:txBody>
          <a:bodyPr/>
          <a:lstStyle/>
          <a:p>
            <a:pPr eaLnBrk="1" hangingPunct="1">
              <a:lnSpc>
                <a:spcPct val="90000"/>
              </a:lnSpc>
            </a:pPr>
            <a:r>
              <a:rPr lang="en-US" sz="2400" dirty="0" smtClean="0"/>
              <a:t>Not too much beyond having meetings</a:t>
            </a:r>
          </a:p>
          <a:p>
            <a:pPr eaLnBrk="1" hangingPunct="1">
              <a:lnSpc>
                <a:spcPct val="90000"/>
              </a:lnSpc>
            </a:pPr>
            <a:endParaRPr lang="en-US" sz="2400" dirty="0" smtClean="0"/>
          </a:p>
        </p:txBody>
      </p:sp>
      <p:pic>
        <p:nvPicPr>
          <p:cNvPr id="30724" name="Picture 4"/>
          <p:cNvPicPr>
            <a:picLocks noChangeAspect="1" noChangeArrowheads="1"/>
          </p:cNvPicPr>
          <p:nvPr/>
        </p:nvPicPr>
        <p:blipFill>
          <a:blip r:embed="rId3"/>
          <a:srcRect/>
          <a:stretch>
            <a:fillRect/>
          </a:stretch>
        </p:blipFill>
        <p:spPr bwMode="auto">
          <a:xfrm>
            <a:off x="413429" y="2362200"/>
            <a:ext cx="5453971" cy="4237038"/>
          </a:xfrm>
          <a:prstGeom prst="rect">
            <a:avLst/>
          </a:prstGeom>
          <a:noFill/>
          <a:ln w="9525">
            <a:noFill/>
            <a:miter lim="800000"/>
            <a:headEnd/>
            <a:tailEnd/>
          </a:ln>
        </p:spPr>
      </p:pic>
      <p:sp>
        <p:nvSpPr>
          <p:cNvPr id="45061" name="Text Box 5"/>
          <p:cNvSpPr txBox="1">
            <a:spLocks noChangeArrowheads="1"/>
          </p:cNvSpPr>
          <p:nvPr/>
        </p:nvSpPr>
        <p:spPr bwMode="auto">
          <a:xfrm>
            <a:off x="6019800" y="2590800"/>
            <a:ext cx="2971800" cy="3323987"/>
          </a:xfrm>
          <a:prstGeom prst="rect">
            <a:avLst/>
          </a:prstGeom>
          <a:noFill/>
          <a:ln w="9525">
            <a:noFill/>
            <a:miter lim="800000"/>
            <a:headEnd/>
            <a:tailEnd/>
          </a:ln>
        </p:spPr>
        <p:txBody>
          <a:bodyPr>
            <a:spAutoFit/>
          </a:bodyPr>
          <a:lstStyle/>
          <a:p>
            <a:pPr>
              <a:spcBef>
                <a:spcPct val="50000"/>
              </a:spcBef>
            </a:pPr>
            <a:r>
              <a:rPr lang="en-US" sz="2000" dirty="0"/>
              <a:t>The next United Nations Climate Change Conference (COP) will be held from  </a:t>
            </a:r>
            <a:r>
              <a:rPr lang="en-US" sz="2000" dirty="0" smtClean="0"/>
              <a:t>26 </a:t>
            </a:r>
            <a:r>
              <a:rPr lang="en-US" sz="2000" dirty="0"/>
              <a:t>November – </a:t>
            </a:r>
            <a:r>
              <a:rPr lang="en-US" sz="2000" dirty="0" smtClean="0"/>
              <a:t>7 </a:t>
            </a:r>
            <a:r>
              <a:rPr lang="en-US" sz="2000" dirty="0"/>
              <a:t>December, </a:t>
            </a:r>
            <a:r>
              <a:rPr lang="en-US" sz="2000" dirty="0" smtClean="0"/>
              <a:t>2012 </a:t>
            </a:r>
            <a:r>
              <a:rPr lang="en-US" sz="2000" dirty="0"/>
              <a:t>in </a:t>
            </a:r>
            <a:r>
              <a:rPr lang="en-US" sz="2000" dirty="0" smtClean="0"/>
              <a:t>Doha, Qatar.</a:t>
            </a:r>
            <a:endParaRPr lang="en-US" sz="2000" dirty="0"/>
          </a:p>
          <a:p>
            <a:pPr>
              <a:spcBef>
                <a:spcPct val="50000"/>
              </a:spcBef>
            </a:pPr>
            <a:r>
              <a:rPr lang="en-US" sz="2000" dirty="0"/>
              <a:t>There are </a:t>
            </a:r>
            <a:r>
              <a:rPr lang="en-US" sz="2000" u="sng" dirty="0"/>
              <a:t>no</a:t>
            </a:r>
            <a:r>
              <a:rPr lang="en-US" sz="2000" dirty="0"/>
              <a:t> expectations of significant </a:t>
            </a:r>
            <a:r>
              <a:rPr lang="en-US" sz="2000" dirty="0" smtClean="0"/>
              <a:t>agreements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linds(horizontal)">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box(in)">
                                      <p:cBhvr>
                                        <p:cTn id="12" dur="5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61">
                                            <p:txEl>
                                              <p:pRg st="0" end="0"/>
                                            </p:txEl>
                                          </p:spTgt>
                                        </p:tgtEl>
                                        <p:attrNameLst>
                                          <p:attrName>style.visibility</p:attrName>
                                        </p:attrNameLst>
                                      </p:cBhvr>
                                      <p:to>
                                        <p:strVal val="visible"/>
                                      </p:to>
                                    </p:set>
                                    <p:animEffect transition="in" filter="blinds(horizontal)">
                                      <p:cBhvr>
                                        <p:cTn id="17" dur="500"/>
                                        <p:tgtEl>
                                          <p:spTgt spid="450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061">
                                            <p:txEl>
                                              <p:pRg st="1" end="1"/>
                                            </p:txEl>
                                          </p:spTgt>
                                        </p:tgtEl>
                                        <p:attrNameLst>
                                          <p:attrName>style.visibility</p:attrName>
                                        </p:attrNameLst>
                                      </p:cBhvr>
                                      <p:to>
                                        <p:strVal val="visible"/>
                                      </p:to>
                                    </p:set>
                                    <p:animEffect transition="in" filter="blinds(horizontal)">
                                      <p:cBhvr>
                                        <p:cTn id="22" dur="500"/>
                                        <p:tgtEl>
                                          <p:spTgt spid="450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xfrm>
            <a:off x="228600" y="152400"/>
            <a:ext cx="8686800" cy="1143000"/>
          </a:xfrm>
        </p:spPr>
        <p:txBody>
          <a:bodyPr/>
          <a:lstStyle/>
          <a:p>
            <a:pPr eaLnBrk="1" hangingPunct="1"/>
            <a:r>
              <a:rPr lang="en-US" smtClean="0"/>
              <a:t>Where do we fit in?</a:t>
            </a:r>
          </a:p>
        </p:txBody>
      </p:sp>
      <p:sp>
        <p:nvSpPr>
          <p:cNvPr id="65538" name="Rectangle 3"/>
          <p:cNvSpPr>
            <a:spLocks noGrp="1" noChangeArrowheads="1"/>
          </p:cNvSpPr>
          <p:nvPr>
            <p:ph type="body" idx="4294967295"/>
          </p:nvPr>
        </p:nvSpPr>
        <p:spPr/>
        <p:txBody>
          <a:bodyPr/>
          <a:lstStyle/>
          <a:p>
            <a:pPr eaLnBrk="1" hangingPunct="1"/>
            <a:endParaRPr lang="en-US" smtClean="0"/>
          </a:p>
        </p:txBody>
      </p:sp>
      <p:pic>
        <p:nvPicPr>
          <p:cNvPr id="48132" name="Picture 4" descr="total_co2"/>
          <p:cNvPicPr>
            <a:picLocks noChangeAspect="1" noChangeArrowheads="1"/>
          </p:cNvPicPr>
          <p:nvPr/>
        </p:nvPicPr>
        <p:blipFill>
          <a:blip r:embed="rId3"/>
          <a:srcRect/>
          <a:stretch>
            <a:fillRect/>
          </a:stretch>
        </p:blipFill>
        <p:spPr bwMode="auto">
          <a:xfrm>
            <a:off x="838200" y="1195388"/>
            <a:ext cx="7620000" cy="5662612"/>
          </a:xfrm>
          <a:prstGeom prst="rect">
            <a:avLst/>
          </a:prstGeom>
          <a:noFill/>
          <a:ln w="9525">
            <a:noFill/>
            <a:miter lim="800000"/>
            <a:headEnd/>
            <a:tailEnd/>
          </a:ln>
        </p:spPr>
      </p:pic>
      <p:sp>
        <p:nvSpPr>
          <p:cNvPr id="115717" name="Text Box 5"/>
          <p:cNvSpPr txBox="1">
            <a:spLocks noChangeArrowheads="1"/>
          </p:cNvSpPr>
          <p:nvPr/>
        </p:nvSpPr>
        <p:spPr bwMode="auto">
          <a:xfrm>
            <a:off x="3200400" y="2133600"/>
            <a:ext cx="5181600" cy="2528888"/>
          </a:xfrm>
          <a:prstGeom prst="rect">
            <a:avLst/>
          </a:prstGeom>
          <a:noFill/>
          <a:ln w="9525">
            <a:noFill/>
            <a:miter lim="800000"/>
            <a:headEnd/>
            <a:tailEnd/>
          </a:ln>
        </p:spPr>
        <p:txBody>
          <a:bodyPr>
            <a:spAutoFit/>
          </a:bodyPr>
          <a:lstStyle/>
          <a:p>
            <a:pPr>
              <a:spcBef>
                <a:spcPct val="50000"/>
              </a:spcBef>
            </a:pPr>
            <a:r>
              <a:rPr lang="en-US" sz="3200"/>
              <a:t>No matter how you sugarcoat it, we are a big part of the problem and need to be part of any attempted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out)">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5717"/>
                                        </p:tgtEl>
                                        <p:attrNameLst>
                                          <p:attrName>style.visibility</p:attrName>
                                        </p:attrNameLst>
                                      </p:cBhvr>
                                      <p:to>
                                        <p:strVal val="visible"/>
                                      </p:to>
                                    </p:set>
                                    <p:animEffect transition="in" filter="box(in)">
                                      <p:cBhvr>
                                        <p:cTn id="12"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dirty="0" smtClean="0"/>
              <a:t>Where do you fit in?</a:t>
            </a:r>
            <a:endParaRPr lang="en-US" b="1" dirty="0"/>
          </a:p>
        </p:txBody>
      </p:sp>
      <p:sp>
        <p:nvSpPr>
          <p:cNvPr id="3" name="Content Placeholder 2"/>
          <p:cNvSpPr>
            <a:spLocks noGrp="1"/>
          </p:cNvSpPr>
          <p:nvPr>
            <p:ph idx="1"/>
          </p:nvPr>
        </p:nvSpPr>
        <p:spPr>
          <a:xfrm>
            <a:off x="457200" y="990600"/>
            <a:ext cx="8229600" cy="5562600"/>
          </a:xfrm>
        </p:spPr>
        <p:txBody>
          <a:bodyPr/>
          <a:lstStyle/>
          <a:p>
            <a:pPr marL="0" indent="0" algn="ctr">
              <a:buNone/>
            </a:pPr>
            <a:r>
              <a:rPr lang="en-US" sz="4000" b="1" dirty="0" smtClean="0"/>
              <a:t>Start reducing your ecological/carbon footprint</a:t>
            </a:r>
          </a:p>
          <a:p>
            <a:r>
              <a:rPr lang="en-US" dirty="0" smtClean="0"/>
              <a:t>Conserve resources and energy!</a:t>
            </a:r>
          </a:p>
          <a:p>
            <a:r>
              <a:rPr lang="en-US" dirty="0" smtClean="0"/>
              <a:t>Walk/bike to school</a:t>
            </a:r>
          </a:p>
          <a:p>
            <a:r>
              <a:rPr lang="en-US" dirty="0" smtClean="0"/>
              <a:t>Plant a garden</a:t>
            </a:r>
          </a:p>
          <a:p>
            <a:r>
              <a:rPr lang="en-US" dirty="0" smtClean="0"/>
              <a:t>Buy locally grown food</a:t>
            </a:r>
          </a:p>
          <a:p>
            <a:r>
              <a:rPr lang="en-US" dirty="0" smtClean="0"/>
              <a:t>Use less stuff….</a:t>
            </a:r>
          </a:p>
          <a:p>
            <a:r>
              <a:rPr lang="en-US" dirty="0" smtClean="0"/>
              <a:t>Learn, learn, learn (this is serious)</a:t>
            </a:r>
          </a:p>
          <a:p>
            <a:r>
              <a:rPr lang="en-US" dirty="0" smtClean="0"/>
              <a:t>Teach your friends, family and others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995041"/>
            <a:ext cx="3962400" cy="209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26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31" presetClass="entr" presetSubtype="0" fill="hold" nodeType="withEffect">
                                  <p:stCondLst>
                                    <p:cond delay="0"/>
                                  </p:stCondLst>
                                  <p:childTnLst>
                                    <p:set>
                                      <p:cBhvr>
                                        <p:cTn id="34" dur="1" fill="hold">
                                          <p:stCondLst>
                                            <p:cond delay="0"/>
                                          </p:stCondLst>
                                        </p:cTn>
                                        <p:tgtEl>
                                          <p:spTgt spid="5122"/>
                                        </p:tgtEl>
                                        <p:attrNameLst>
                                          <p:attrName>style.visibility</p:attrName>
                                        </p:attrNameLst>
                                      </p:cBhvr>
                                      <p:to>
                                        <p:strVal val="visible"/>
                                      </p:to>
                                    </p:set>
                                    <p:anim calcmode="lin" valueType="num">
                                      <p:cBhvr>
                                        <p:cTn id="35" dur="1000" fill="hold"/>
                                        <p:tgtEl>
                                          <p:spTgt spid="5122"/>
                                        </p:tgtEl>
                                        <p:attrNameLst>
                                          <p:attrName>ppt_w</p:attrName>
                                        </p:attrNameLst>
                                      </p:cBhvr>
                                      <p:tavLst>
                                        <p:tav tm="0">
                                          <p:val>
                                            <p:fltVal val="0"/>
                                          </p:val>
                                        </p:tav>
                                        <p:tav tm="100000">
                                          <p:val>
                                            <p:strVal val="#ppt_w"/>
                                          </p:val>
                                        </p:tav>
                                      </p:tavLst>
                                    </p:anim>
                                    <p:anim calcmode="lin" valueType="num">
                                      <p:cBhvr>
                                        <p:cTn id="36" dur="1000" fill="hold"/>
                                        <p:tgtEl>
                                          <p:spTgt spid="5122"/>
                                        </p:tgtEl>
                                        <p:attrNameLst>
                                          <p:attrName>ppt_h</p:attrName>
                                        </p:attrNameLst>
                                      </p:cBhvr>
                                      <p:tavLst>
                                        <p:tav tm="0">
                                          <p:val>
                                            <p:fltVal val="0"/>
                                          </p:val>
                                        </p:tav>
                                        <p:tav tm="100000">
                                          <p:val>
                                            <p:strVal val="#ppt_h"/>
                                          </p:val>
                                        </p:tav>
                                      </p:tavLst>
                                    </p:anim>
                                    <p:anim calcmode="lin" valueType="num">
                                      <p:cBhvr>
                                        <p:cTn id="37" dur="1000" fill="hold"/>
                                        <p:tgtEl>
                                          <p:spTgt spid="5122"/>
                                        </p:tgtEl>
                                        <p:attrNameLst>
                                          <p:attrName>style.rotation</p:attrName>
                                        </p:attrNameLst>
                                      </p:cBhvr>
                                      <p:tavLst>
                                        <p:tav tm="0">
                                          <p:val>
                                            <p:fltVal val="90"/>
                                          </p:val>
                                        </p:tav>
                                        <p:tav tm="100000">
                                          <p:val>
                                            <p:fltVal val="0"/>
                                          </p:val>
                                        </p:tav>
                                      </p:tavLst>
                                    </p:anim>
                                    <p:animEffect transition="in" filter="fade">
                                      <p:cBhvr>
                                        <p:cTn id="38" dur="10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if thousands of scientists got it wrong….?</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8200" y="2209800"/>
            <a:ext cx="4041775" cy="3951288"/>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20000" cy="508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69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57200" y="2590800"/>
            <a:ext cx="8229600" cy="1143000"/>
          </a:xfrm>
        </p:spPr>
        <p:txBody>
          <a:bodyPr/>
          <a:lstStyle/>
          <a:p>
            <a:pPr eaLnBrk="1" hangingPunct="1"/>
            <a:r>
              <a:rPr lang="en-US" smtClean="0"/>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endParaRPr lang="en-US" smtClean="0"/>
          </a:p>
        </p:txBody>
      </p:sp>
      <p:sp>
        <p:nvSpPr>
          <p:cNvPr id="18434" name="Rectangle 3"/>
          <p:cNvSpPr>
            <a:spLocks noGrp="1" noChangeAspect="1" noChangeArrowheads="1"/>
          </p:cNvSpPr>
          <p:nvPr>
            <p:ph type="body" idx="1"/>
          </p:nvPr>
        </p:nvSpPr>
        <p:spPr/>
        <p:txBody>
          <a:bodyPr/>
          <a:lstStyle/>
          <a:p>
            <a:endParaRPr lang="en-US" smtClean="0"/>
          </a:p>
        </p:txBody>
      </p:sp>
      <p:pic>
        <p:nvPicPr>
          <p:cNvPr id="18435" name="Picture 4"/>
          <p:cNvPicPr>
            <a:picLocks noChangeAspect="1" noChangeArrowheads="1"/>
          </p:cNvPicPr>
          <p:nvPr/>
        </p:nvPicPr>
        <p:blipFill>
          <a:blip r:embed="rId3"/>
          <a:srcRect/>
          <a:stretch>
            <a:fillRect/>
          </a:stretch>
        </p:blipFill>
        <p:spPr bwMode="auto">
          <a:xfrm>
            <a:off x="-9525" y="-9525"/>
            <a:ext cx="9163050" cy="6877050"/>
          </a:xfrm>
          <a:prstGeom prst="rect">
            <a:avLst/>
          </a:prstGeom>
          <a:noFill/>
          <a:ln w="9525">
            <a:noFill/>
            <a:miter lim="800000"/>
            <a:headEnd/>
            <a:tailEnd/>
          </a:ln>
        </p:spPr>
      </p:pic>
      <p:sp>
        <p:nvSpPr>
          <p:cNvPr id="18436" name="Text Box 5"/>
          <p:cNvSpPr txBox="1">
            <a:spLocks noChangeArrowheads="1"/>
          </p:cNvSpPr>
          <p:nvPr/>
        </p:nvSpPr>
        <p:spPr bwMode="auto">
          <a:xfrm>
            <a:off x="0" y="76200"/>
            <a:ext cx="9144000" cy="366713"/>
          </a:xfrm>
          <a:prstGeom prst="rect">
            <a:avLst/>
          </a:prstGeom>
          <a:noFill/>
          <a:ln w="9525">
            <a:noFill/>
            <a:miter lim="800000"/>
            <a:headEnd/>
            <a:tailEnd/>
          </a:ln>
        </p:spPr>
        <p:txBody>
          <a:bodyPr>
            <a:spAutoFit/>
          </a:bodyPr>
          <a:lstStyle/>
          <a:p>
            <a:pPr>
              <a:spcBef>
                <a:spcPct val="50000"/>
              </a:spcBef>
            </a:pPr>
            <a:endParaRPr lang="en-US"/>
          </a:p>
        </p:txBody>
      </p:sp>
      <p:sp>
        <p:nvSpPr>
          <p:cNvPr id="18437" name="Text Box 7"/>
          <p:cNvSpPr txBox="1">
            <a:spLocks noChangeArrowheads="1"/>
          </p:cNvSpPr>
          <p:nvPr/>
        </p:nvSpPr>
        <p:spPr bwMode="auto">
          <a:xfrm>
            <a:off x="0" y="152400"/>
            <a:ext cx="9144000" cy="822325"/>
          </a:xfrm>
          <a:prstGeom prst="rect">
            <a:avLst/>
          </a:prstGeom>
          <a:solidFill>
            <a:schemeClr val="bg1"/>
          </a:solidFill>
          <a:ln w="9525">
            <a:noFill/>
            <a:miter lim="800000"/>
            <a:headEnd/>
            <a:tailEnd/>
          </a:ln>
        </p:spPr>
        <p:txBody>
          <a:bodyPr>
            <a:spAutoFit/>
          </a:bodyPr>
          <a:lstStyle/>
          <a:p>
            <a:pPr algn="ctr">
              <a:spcBef>
                <a:spcPct val="50000"/>
              </a:spcBef>
            </a:pPr>
            <a:r>
              <a:rPr lang="en-US" sz="2400"/>
              <a:t>The agricultural cultures that we have created have benefitted from an unusually long period of climate stability</a:t>
            </a:r>
          </a:p>
        </p:txBody>
      </p:sp>
      <p:sp>
        <p:nvSpPr>
          <p:cNvPr id="18439" name="Rectangle 7"/>
          <p:cNvSpPr>
            <a:spLocks noChangeArrowheads="1"/>
          </p:cNvSpPr>
          <p:nvPr/>
        </p:nvSpPr>
        <p:spPr bwMode="auto">
          <a:xfrm>
            <a:off x="0" y="914400"/>
            <a:ext cx="9144000" cy="59436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18439"/>
                                        </p:tgtEl>
                                      </p:cBhvr>
                                    </p:animEffect>
                                    <p:set>
                                      <p:cBhvr>
                                        <p:cTn id="7" dur="1" fill="hold">
                                          <p:stCondLst>
                                            <p:cond delay="4999"/>
                                          </p:stCondLst>
                                        </p:cTn>
                                        <p:tgtEl>
                                          <p:spTgt spid="184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endParaRPr lang="en-US" smtClean="0"/>
          </a:p>
        </p:txBody>
      </p:sp>
      <p:sp>
        <p:nvSpPr>
          <p:cNvPr id="20482" name="Rectangle 3"/>
          <p:cNvSpPr>
            <a:spLocks noGrp="1" noChangeArrowheads="1"/>
          </p:cNvSpPr>
          <p:nvPr>
            <p:ph type="body" idx="1"/>
          </p:nvPr>
        </p:nvSpPr>
        <p:spPr/>
        <p:txBody>
          <a:bodyPr/>
          <a:lstStyle/>
          <a:p>
            <a:pPr eaLnBrk="1" hangingPunct="1"/>
            <a:endParaRPr lang="en-US" smtClean="0"/>
          </a:p>
        </p:txBody>
      </p:sp>
      <p:sp>
        <p:nvSpPr>
          <p:cNvPr id="20484" name="Text Box 5"/>
          <p:cNvSpPr txBox="1">
            <a:spLocks noChangeArrowheads="1"/>
          </p:cNvSpPr>
          <p:nvPr/>
        </p:nvSpPr>
        <p:spPr bwMode="auto">
          <a:xfrm>
            <a:off x="4114800" y="5562600"/>
            <a:ext cx="4572000" cy="366713"/>
          </a:xfrm>
          <a:prstGeom prst="rect">
            <a:avLst/>
          </a:prstGeom>
          <a:noFill/>
          <a:ln w="9525">
            <a:noFill/>
            <a:miter lim="800000"/>
            <a:headEnd/>
            <a:tailEnd/>
          </a:ln>
        </p:spPr>
        <p:txBody>
          <a:bodyPr>
            <a:spAutoFit/>
          </a:bodyPr>
          <a:lstStyle/>
          <a:p>
            <a:pPr>
              <a:spcBef>
                <a:spcPct val="50000"/>
              </a:spcBef>
            </a:pPr>
            <a:r>
              <a:rPr lang="en-US" i="1"/>
              <a:t>NASA</a:t>
            </a:r>
            <a:r>
              <a:rPr lang="en-US"/>
              <a:t> Goddard Institute for Space Studies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381000"/>
            <a:ext cx="8686800" cy="586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4000" smtClean="0"/>
              <a:t>Warmest Decade on Record </a:t>
            </a:r>
            <a:br>
              <a:rPr lang="en-US" sz="4000" smtClean="0"/>
            </a:br>
            <a:r>
              <a:rPr lang="en-US" sz="2800" smtClean="0"/>
              <a:t>(NASA Jan.21 2010)</a:t>
            </a:r>
          </a:p>
        </p:txBody>
      </p:sp>
      <p:sp>
        <p:nvSpPr>
          <p:cNvPr id="22530" name="Rectangle 3"/>
          <p:cNvSpPr>
            <a:spLocks noGrp="1" noChangeArrowheads="1"/>
          </p:cNvSpPr>
          <p:nvPr>
            <p:ph type="body" idx="1"/>
          </p:nvPr>
        </p:nvSpPr>
        <p:spPr/>
        <p:txBody>
          <a:bodyPr/>
          <a:lstStyle/>
          <a:p>
            <a:pPr eaLnBrk="1" hangingPunct="1"/>
            <a:endParaRPr lang="en-US" smtClean="0"/>
          </a:p>
        </p:txBody>
      </p:sp>
      <p:pic>
        <p:nvPicPr>
          <p:cNvPr id="22531" name="Picture 4"/>
          <p:cNvPicPr>
            <a:picLocks noChangeAspect="1" noChangeArrowheads="1"/>
          </p:cNvPicPr>
          <p:nvPr/>
        </p:nvPicPr>
        <p:blipFill>
          <a:blip r:embed="rId3"/>
          <a:srcRect/>
          <a:stretch>
            <a:fillRect/>
          </a:stretch>
        </p:blipFill>
        <p:spPr bwMode="auto">
          <a:xfrm>
            <a:off x="0" y="1446213"/>
            <a:ext cx="9144000" cy="541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0"/>
            <a:ext cx="8763000" cy="1143000"/>
          </a:xfrm>
        </p:spPr>
        <p:txBody>
          <a:bodyPr/>
          <a:lstStyle/>
          <a:p>
            <a:pPr eaLnBrk="1" hangingPunct="1"/>
            <a:r>
              <a:rPr lang="en-US" sz="3600" b="1" smtClean="0"/>
              <a:t>Five-Year Average Global Temperature Anomalies from 1909 to 2009</a:t>
            </a:r>
            <a:r>
              <a:rPr lang="en-US" sz="4000" smtClean="0"/>
              <a:t> </a:t>
            </a:r>
          </a:p>
        </p:txBody>
      </p:sp>
      <p:sp>
        <p:nvSpPr>
          <p:cNvPr id="24578" name="Rectangle 3"/>
          <p:cNvSpPr>
            <a:spLocks noGrp="1" noChangeArrowheads="1"/>
          </p:cNvSpPr>
          <p:nvPr>
            <p:ph type="body" idx="1"/>
          </p:nvPr>
        </p:nvSpPr>
        <p:spPr/>
        <p:txBody>
          <a:bodyPr/>
          <a:lstStyle/>
          <a:p>
            <a:pPr eaLnBrk="1" hangingPunct="1"/>
            <a:endParaRPr lang="en-US" smtClean="0"/>
          </a:p>
        </p:txBody>
      </p:sp>
      <p:pic>
        <p:nvPicPr>
          <p:cNvPr id="75780" name="Picture 4"/>
          <p:cNvPicPr>
            <a:picLocks noChangeAspect="1" noChangeArrowheads="1"/>
          </p:cNvPicPr>
          <p:nvPr/>
        </p:nvPicPr>
        <p:blipFill>
          <a:blip r:embed="rId3"/>
          <a:srcRect/>
          <a:stretch>
            <a:fillRect/>
          </a:stretch>
        </p:blipFill>
        <p:spPr bwMode="auto">
          <a:xfrm>
            <a:off x="0" y="1066800"/>
            <a:ext cx="2895600" cy="1447800"/>
          </a:xfrm>
          <a:prstGeom prst="rect">
            <a:avLst/>
          </a:prstGeom>
          <a:noFill/>
          <a:ln w="9525">
            <a:noFill/>
            <a:miter lim="800000"/>
            <a:headEnd/>
            <a:tailEnd/>
          </a:ln>
        </p:spPr>
      </p:pic>
      <p:pic>
        <p:nvPicPr>
          <p:cNvPr id="75781" name="Picture 5"/>
          <p:cNvPicPr>
            <a:picLocks noChangeAspect="1" noChangeArrowheads="1"/>
          </p:cNvPicPr>
          <p:nvPr/>
        </p:nvPicPr>
        <p:blipFill>
          <a:blip r:embed="rId4"/>
          <a:srcRect/>
          <a:stretch>
            <a:fillRect/>
          </a:stretch>
        </p:blipFill>
        <p:spPr bwMode="auto">
          <a:xfrm>
            <a:off x="0" y="2514600"/>
            <a:ext cx="2895600" cy="1447800"/>
          </a:xfrm>
          <a:prstGeom prst="rect">
            <a:avLst/>
          </a:prstGeom>
          <a:noFill/>
          <a:ln w="9525">
            <a:noFill/>
            <a:miter lim="800000"/>
            <a:headEnd/>
            <a:tailEnd/>
          </a:ln>
        </p:spPr>
      </p:pic>
      <p:pic>
        <p:nvPicPr>
          <p:cNvPr id="75782" name="Picture 6"/>
          <p:cNvPicPr>
            <a:picLocks noChangeAspect="1" noChangeArrowheads="1"/>
          </p:cNvPicPr>
          <p:nvPr/>
        </p:nvPicPr>
        <p:blipFill>
          <a:blip r:embed="rId5"/>
          <a:srcRect/>
          <a:stretch>
            <a:fillRect/>
          </a:stretch>
        </p:blipFill>
        <p:spPr bwMode="auto">
          <a:xfrm>
            <a:off x="0" y="3962400"/>
            <a:ext cx="2895600" cy="1447800"/>
          </a:xfrm>
          <a:prstGeom prst="rect">
            <a:avLst/>
          </a:prstGeom>
          <a:noFill/>
          <a:ln w="9525">
            <a:noFill/>
            <a:miter lim="800000"/>
            <a:headEnd/>
            <a:tailEnd/>
          </a:ln>
        </p:spPr>
      </p:pic>
      <p:pic>
        <p:nvPicPr>
          <p:cNvPr id="75783" name="Picture 7"/>
          <p:cNvPicPr>
            <a:picLocks noChangeAspect="1" noChangeArrowheads="1"/>
          </p:cNvPicPr>
          <p:nvPr/>
        </p:nvPicPr>
        <p:blipFill>
          <a:blip r:embed="rId6"/>
          <a:srcRect/>
          <a:stretch>
            <a:fillRect/>
          </a:stretch>
        </p:blipFill>
        <p:spPr bwMode="auto">
          <a:xfrm>
            <a:off x="0" y="5410200"/>
            <a:ext cx="2895600" cy="1447800"/>
          </a:xfrm>
          <a:prstGeom prst="rect">
            <a:avLst/>
          </a:prstGeom>
          <a:noFill/>
          <a:ln w="9525">
            <a:noFill/>
            <a:miter lim="800000"/>
            <a:headEnd/>
            <a:tailEnd/>
          </a:ln>
        </p:spPr>
      </p:pic>
      <p:pic>
        <p:nvPicPr>
          <p:cNvPr id="75784" name="Picture 8"/>
          <p:cNvPicPr>
            <a:picLocks noChangeAspect="1" noChangeArrowheads="1"/>
          </p:cNvPicPr>
          <p:nvPr/>
        </p:nvPicPr>
        <p:blipFill>
          <a:blip r:embed="rId7"/>
          <a:srcRect/>
          <a:stretch>
            <a:fillRect/>
          </a:stretch>
        </p:blipFill>
        <p:spPr bwMode="auto">
          <a:xfrm>
            <a:off x="2895600" y="1066800"/>
            <a:ext cx="2895600" cy="1447800"/>
          </a:xfrm>
          <a:prstGeom prst="rect">
            <a:avLst/>
          </a:prstGeom>
          <a:noFill/>
          <a:ln w="9525">
            <a:noFill/>
            <a:miter lim="800000"/>
            <a:headEnd/>
            <a:tailEnd/>
          </a:ln>
        </p:spPr>
      </p:pic>
      <p:pic>
        <p:nvPicPr>
          <p:cNvPr id="75785" name="Picture 9"/>
          <p:cNvPicPr>
            <a:picLocks noChangeAspect="1" noChangeArrowheads="1"/>
          </p:cNvPicPr>
          <p:nvPr/>
        </p:nvPicPr>
        <p:blipFill>
          <a:blip r:embed="rId8"/>
          <a:srcRect/>
          <a:stretch>
            <a:fillRect/>
          </a:stretch>
        </p:blipFill>
        <p:spPr bwMode="auto">
          <a:xfrm>
            <a:off x="2895600" y="2514600"/>
            <a:ext cx="2895600" cy="1447800"/>
          </a:xfrm>
          <a:prstGeom prst="rect">
            <a:avLst/>
          </a:prstGeom>
          <a:noFill/>
          <a:ln w="9525">
            <a:noFill/>
            <a:miter lim="800000"/>
            <a:headEnd/>
            <a:tailEnd/>
          </a:ln>
        </p:spPr>
      </p:pic>
      <p:pic>
        <p:nvPicPr>
          <p:cNvPr id="75786" name="Picture 10"/>
          <p:cNvPicPr>
            <a:picLocks noChangeAspect="1" noChangeArrowheads="1"/>
          </p:cNvPicPr>
          <p:nvPr/>
        </p:nvPicPr>
        <p:blipFill>
          <a:blip r:embed="rId9"/>
          <a:srcRect/>
          <a:stretch>
            <a:fillRect/>
          </a:stretch>
        </p:blipFill>
        <p:spPr bwMode="auto">
          <a:xfrm>
            <a:off x="2895600" y="3962400"/>
            <a:ext cx="2895600" cy="1447800"/>
          </a:xfrm>
          <a:prstGeom prst="rect">
            <a:avLst/>
          </a:prstGeom>
          <a:noFill/>
          <a:ln w="9525">
            <a:noFill/>
            <a:miter lim="800000"/>
            <a:headEnd/>
            <a:tailEnd/>
          </a:ln>
        </p:spPr>
      </p:pic>
      <p:pic>
        <p:nvPicPr>
          <p:cNvPr id="75787" name="Picture 11"/>
          <p:cNvPicPr>
            <a:picLocks noChangeAspect="1" noChangeArrowheads="1"/>
          </p:cNvPicPr>
          <p:nvPr/>
        </p:nvPicPr>
        <p:blipFill>
          <a:blip r:embed="rId10"/>
          <a:srcRect/>
          <a:stretch>
            <a:fillRect/>
          </a:stretch>
        </p:blipFill>
        <p:spPr bwMode="auto">
          <a:xfrm>
            <a:off x="2895600" y="5410200"/>
            <a:ext cx="2895600" cy="1447800"/>
          </a:xfrm>
          <a:prstGeom prst="rect">
            <a:avLst/>
          </a:prstGeom>
          <a:noFill/>
          <a:ln w="9525">
            <a:noFill/>
            <a:miter lim="800000"/>
            <a:headEnd/>
            <a:tailEnd/>
          </a:ln>
        </p:spPr>
      </p:pic>
      <p:pic>
        <p:nvPicPr>
          <p:cNvPr id="75788" name="Picture 12"/>
          <p:cNvPicPr>
            <a:picLocks noChangeAspect="1" noChangeArrowheads="1"/>
          </p:cNvPicPr>
          <p:nvPr/>
        </p:nvPicPr>
        <p:blipFill>
          <a:blip r:embed="rId11"/>
          <a:srcRect/>
          <a:stretch>
            <a:fillRect/>
          </a:stretch>
        </p:blipFill>
        <p:spPr bwMode="auto">
          <a:xfrm>
            <a:off x="5791200" y="1066800"/>
            <a:ext cx="2895600" cy="1447800"/>
          </a:xfrm>
          <a:prstGeom prst="rect">
            <a:avLst/>
          </a:prstGeom>
          <a:noFill/>
          <a:ln w="9525">
            <a:noFill/>
            <a:miter lim="800000"/>
            <a:headEnd/>
            <a:tailEnd/>
          </a:ln>
        </p:spPr>
      </p:pic>
      <p:pic>
        <p:nvPicPr>
          <p:cNvPr id="75789" name="Picture 13"/>
          <p:cNvPicPr>
            <a:picLocks noChangeAspect="1" noChangeArrowheads="1"/>
          </p:cNvPicPr>
          <p:nvPr/>
        </p:nvPicPr>
        <p:blipFill>
          <a:blip r:embed="rId12"/>
          <a:srcRect/>
          <a:stretch>
            <a:fillRect/>
          </a:stretch>
        </p:blipFill>
        <p:spPr bwMode="auto">
          <a:xfrm>
            <a:off x="5791200" y="2514600"/>
            <a:ext cx="2895600" cy="1447800"/>
          </a:xfrm>
          <a:prstGeom prst="rect">
            <a:avLst/>
          </a:prstGeom>
          <a:noFill/>
          <a:ln w="9525">
            <a:noFill/>
            <a:miter lim="800000"/>
            <a:headEnd/>
            <a:tailEnd/>
          </a:ln>
        </p:spPr>
      </p:pic>
      <p:pic>
        <p:nvPicPr>
          <p:cNvPr id="75790" name="Picture 14"/>
          <p:cNvPicPr>
            <a:picLocks noChangeAspect="1" noChangeArrowheads="1"/>
          </p:cNvPicPr>
          <p:nvPr/>
        </p:nvPicPr>
        <p:blipFill>
          <a:blip r:embed="rId13"/>
          <a:srcRect/>
          <a:stretch>
            <a:fillRect/>
          </a:stretch>
        </p:blipFill>
        <p:spPr bwMode="auto">
          <a:xfrm>
            <a:off x="5791200" y="3962400"/>
            <a:ext cx="2895600" cy="1447800"/>
          </a:xfrm>
          <a:prstGeom prst="rect">
            <a:avLst/>
          </a:prstGeom>
          <a:noFill/>
          <a:ln w="9525">
            <a:noFill/>
            <a:miter lim="800000"/>
            <a:headEnd/>
            <a:tailEnd/>
          </a:ln>
        </p:spPr>
      </p:pic>
      <p:pic>
        <p:nvPicPr>
          <p:cNvPr id="24590" name="Picture 15"/>
          <p:cNvPicPr>
            <a:picLocks noChangeAspect="1" noChangeArrowheads="1"/>
          </p:cNvPicPr>
          <p:nvPr/>
        </p:nvPicPr>
        <p:blipFill>
          <a:blip r:embed="rId14"/>
          <a:srcRect/>
          <a:stretch>
            <a:fillRect/>
          </a:stretch>
        </p:blipFill>
        <p:spPr bwMode="auto">
          <a:xfrm>
            <a:off x="5791200" y="6043613"/>
            <a:ext cx="2895600" cy="814387"/>
          </a:xfrm>
          <a:prstGeom prst="rect">
            <a:avLst/>
          </a:prstGeom>
          <a:noFill/>
          <a:ln w="9525">
            <a:noFill/>
            <a:miter lim="800000"/>
            <a:headEnd/>
            <a:tailEnd/>
          </a:ln>
        </p:spPr>
      </p:pic>
      <p:sp>
        <p:nvSpPr>
          <p:cNvPr id="75792" name="Text Box 16"/>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1905-1909</a:t>
            </a:r>
          </a:p>
        </p:txBody>
      </p:sp>
      <p:sp>
        <p:nvSpPr>
          <p:cNvPr id="75793" name="Text Box 17"/>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1915-1919</a:t>
            </a:r>
          </a:p>
        </p:txBody>
      </p:sp>
      <p:sp>
        <p:nvSpPr>
          <p:cNvPr id="75794" name="Text Box 18"/>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1925-1929</a:t>
            </a:r>
          </a:p>
        </p:txBody>
      </p:sp>
      <p:sp>
        <p:nvSpPr>
          <p:cNvPr id="75795" name="Text Box 19"/>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1935-1939</a:t>
            </a:r>
          </a:p>
        </p:txBody>
      </p:sp>
      <p:sp>
        <p:nvSpPr>
          <p:cNvPr id="75796" name="Text Box 20"/>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1945-1949</a:t>
            </a:r>
          </a:p>
        </p:txBody>
      </p:sp>
      <p:sp>
        <p:nvSpPr>
          <p:cNvPr id="75797" name="Text Box 21"/>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1955-1959</a:t>
            </a:r>
          </a:p>
        </p:txBody>
      </p:sp>
      <p:sp>
        <p:nvSpPr>
          <p:cNvPr id="75798" name="Text Box 22"/>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1965-1969</a:t>
            </a:r>
          </a:p>
        </p:txBody>
      </p:sp>
      <p:sp>
        <p:nvSpPr>
          <p:cNvPr id="75799" name="Text Box 23"/>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1975-1979</a:t>
            </a:r>
          </a:p>
        </p:txBody>
      </p:sp>
      <p:sp>
        <p:nvSpPr>
          <p:cNvPr id="75800" name="Text Box 24"/>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1985-1989</a:t>
            </a:r>
          </a:p>
        </p:txBody>
      </p:sp>
      <p:sp>
        <p:nvSpPr>
          <p:cNvPr id="75801" name="Text Box 25"/>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1995-1999</a:t>
            </a:r>
          </a:p>
        </p:txBody>
      </p:sp>
      <p:sp>
        <p:nvSpPr>
          <p:cNvPr id="75802" name="Text Box 26"/>
          <p:cNvSpPr txBox="1">
            <a:spLocks noChangeArrowheads="1"/>
          </p:cNvSpPr>
          <p:nvPr/>
        </p:nvSpPr>
        <p:spPr bwMode="auto">
          <a:xfrm>
            <a:off x="5943600" y="5486400"/>
            <a:ext cx="2667000" cy="457200"/>
          </a:xfrm>
          <a:prstGeom prst="rect">
            <a:avLst/>
          </a:prstGeom>
          <a:noFill/>
          <a:ln w="9525">
            <a:noFill/>
            <a:miter lim="800000"/>
            <a:headEnd/>
            <a:tailEnd/>
          </a:ln>
        </p:spPr>
        <p:txBody>
          <a:bodyPr>
            <a:spAutoFit/>
          </a:bodyPr>
          <a:lstStyle/>
          <a:p>
            <a:pPr algn="ctr">
              <a:spcBef>
                <a:spcPct val="50000"/>
              </a:spcBef>
            </a:pPr>
            <a:r>
              <a:rPr lang="en-US" sz="2400" b="1"/>
              <a:t>2005-2009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ox(out)">
                                      <p:cBhvr>
                                        <p:cTn id="7" dur="500"/>
                                        <p:tgtEl>
                                          <p:spTgt spid="757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792"/>
                                        </p:tgtEl>
                                        <p:attrNameLst>
                                          <p:attrName>style.visibility</p:attrName>
                                        </p:attrNameLst>
                                      </p:cBhvr>
                                      <p:to>
                                        <p:strVal val="visible"/>
                                      </p:to>
                                    </p:set>
                                    <p:animEffect transition="in" filter="blinds(horizontal)">
                                      <p:cBhvr>
                                        <p:cTn id="10" dur="500"/>
                                        <p:tgtEl>
                                          <p:spTgt spid="7579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75781"/>
                                        </p:tgtEl>
                                        <p:attrNameLst>
                                          <p:attrName>style.visibility</p:attrName>
                                        </p:attrNameLst>
                                      </p:cBhvr>
                                      <p:to>
                                        <p:strVal val="visible"/>
                                      </p:to>
                                    </p:set>
                                    <p:animEffect transition="in" filter="box(out)">
                                      <p:cBhvr>
                                        <p:cTn id="15" dur="500"/>
                                        <p:tgtEl>
                                          <p:spTgt spid="75781"/>
                                        </p:tgtEl>
                                      </p:cBhvr>
                                    </p:animEffect>
                                  </p:childTnLst>
                                </p:cTn>
                              </p:par>
                              <p:par>
                                <p:cTn id="16" presetID="3" presetClass="exit" presetSubtype="10" fill="hold" grpId="1" nodeType="withEffect">
                                  <p:stCondLst>
                                    <p:cond delay="0"/>
                                  </p:stCondLst>
                                  <p:childTnLst>
                                    <p:animEffect transition="out" filter="blinds(horizontal)">
                                      <p:cBhvr>
                                        <p:cTn id="17" dur="500"/>
                                        <p:tgtEl>
                                          <p:spTgt spid="75792"/>
                                        </p:tgtEl>
                                      </p:cBhvr>
                                    </p:animEffect>
                                    <p:set>
                                      <p:cBhvr>
                                        <p:cTn id="18" dur="1" fill="hold">
                                          <p:stCondLst>
                                            <p:cond delay="499"/>
                                          </p:stCondLst>
                                        </p:cTn>
                                        <p:tgtEl>
                                          <p:spTgt spid="75792"/>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75793"/>
                                        </p:tgtEl>
                                        <p:attrNameLst>
                                          <p:attrName>style.visibility</p:attrName>
                                        </p:attrNameLst>
                                      </p:cBhvr>
                                      <p:to>
                                        <p:strVal val="visible"/>
                                      </p:to>
                                    </p:set>
                                    <p:animEffect transition="in" filter="blinds(horizontal)">
                                      <p:cBhvr>
                                        <p:cTn id="21" dur="500"/>
                                        <p:tgtEl>
                                          <p:spTgt spid="7579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5782"/>
                                        </p:tgtEl>
                                        <p:attrNameLst>
                                          <p:attrName>style.visibility</p:attrName>
                                        </p:attrNameLst>
                                      </p:cBhvr>
                                      <p:to>
                                        <p:strVal val="visible"/>
                                      </p:to>
                                    </p:set>
                                    <p:animEffect transition="in" filter="box(out)">
                                      <p:cBhvr>
                                        <p:cTn id="26" dur="500"/>
                                        <p:tgtEl>
                                          <p:spTgt spid="75782"/>
                                        </p:tgtEl>
                                      </p:cBhvr>
                                    </p:animEffect>
                                  </p:childTnLst>
                                </p:cTn>
                              </p:par>
                              <p:par>
                                <p:cTn id="27" presetID="3" presetClass="exit" presetSubtype="10" fill="hold" grpId="1" nodeType="withEffect">
                                  <p:stCondLst>
                                    <p:cond delay="0"/>
                                  </p:stCondLst>
                                  <p:childTnLst>
                                    <p:animEffect transition="out" filter="blinds(horizontal)">
                                      <p:cBhvr>
                                        <p:cTn id="28" dur="500"/>
                                        <p:tgtEl>
                                          <p:spTgt spid="75793"/>
                                        </p:tgtEl>
                                      </p:cBhvr>
                                    </p:animEffect>
                                    <p:set>
                                      <p:cBhvr>
                                        <p:cTn id="29" dur="1" fill="hold">
                                          <p:stCondLst>
                                            <p:cond delay="499"/>
                                          </p:stCondLst>
                                        </p:cTn>
                                        <p:tgtEl>
                                          <p:spTgt spid="75793"/>
                                        </p:tgtEl>
                                        <p:attrNameLst>
                                          <p:attrName>style.visibility</p:attrName>
                                        </p:attrNameLst>
                                      </p:cBhvr>
                                      <p:to>
                                        <p:strVal val="hidden"/>
                                      </p:to>
                                    </p:set>
                                  </p:childTnLst>
                                </p:cTn>
                              </p:par>
                              <p:par>
                                <p:cTn id="30" presetID="3" presetClass="entr" presetSubtype="10" fill="hold" grpId="0" nodeType="withEffect">
                                  <p:stCondLst>
                                    <p:cond delay="0"/>
                                  </p:stCondLst>
                                  <p:childTnLst>
                                    <p:set>
                                      <p:cBhvr>
                                        <p:cTn id="31" dur="1" fill="hold">
                                          <p:stCondLst>
                                            <p:cond delay="0"/>
                                          </p:stCondLst>
                                        </p:cTn>
                                        <p:tgtEl>
                                          <p:spTgt spid="75794"/>
                                        </p:tgtEl>
                                        <p:attrNameLst>
                                          <p:attrName>style.visibility</p:attrName>
                                        </p:attrNameLst>
                                      </p:cBhvr>
                                      <p:to>
                                        <p:strVal val="visible"/>
                                      </p:to>
                                    </p:set>
                                    <p:animEffect transition="in" filter="blinds(horizontal)">
                                      <p:cBhvr>
                                        <p:cTn id="32" dur="500"/>
                                        <p:tgtEl>
                                          <p:spTgt spid="7579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75783"/>
                                        </p:tgtEl>
                                        <p:attrNameLst>
                                          <p:attrName>style.visibility</p:attrName>
                                        </p:attrNameLst>
                                      </p:cBhvr>
                                      <p:to>
                                        <p:strVal val="visible"/>
                                      </p:to>
                                    </p:set>
                                    <p:animEffect transition="in" filter="box(out)">
                                      <p:cBhvr>
                                        <p:cTn id="37" dur="500"/>
                                        <p:tgtEl>
                                          <p:spTgt spid="75783"/>
                                        </p:tgtEl>
                                      </p:cBhvr>
                                    </p:animEffect>
                                  </p:childTnLst>
                                </p:cTn>
                              </p:par>
                              <p:par>
                                <p:cTn id="38" presetID="3" presetClass="exit" presetSubtype="10" fill="hold" grpId="1" nodeType="withEffect">
                                  <p:stCondLst>
                                    <p:cond delay="0"/>
                                  </p:stCondLst>
                                  <p:childTnLst>
                                    <p:animEffect transition="out" filter="blinds(horizontal)">
                                      <p:cBhvr>
                                        <p:cTn id="39" dur="500"/>
                                        <p:tgtEl>
                                          <p:spTgt spid="75794"/>
                                        </p:tgtEl>
                                      </p:cBhvr>
                                    </p:animEffect>
                                    <p:set>
                                      <p:cBhvr>
                                        <p:cTn id="40" dur="1" fill="hold">
                                          <p:stCondLst>
                                            <p:cond delay="499"/>
                                          </p:stCondLst>
                                        </p:cTn>
                                        <p:tgtEl>
                                          <p:spTgt spid="75794"/>
                                        </p:tgtEl>
                                        <p:attrNameLst>
                                          <p:attrName>style.visibility</p:attrName>
                                        </p:attrNameLst>
                                      </p:cBhvr>
                                      <p:to>
                                        <p:strVal val="hidden"/>
                                      </p:to>
                                    </p:set>
                                  </p:childTnLst>
                                </p:cTn>
                              </p:par>
                              <p:par>
                                <p:cTn id="41" presetID="3" presetClass="entr" presetSubtype="10" fill="hold" grpId="0" nodeType="withEffect">
                                  <p:stCondLst>
                                    <p:cond delay="0"/>
                                  </p:stCondLst>
                                  <p:childTnLst>
                                    <p:set>
                                      <p:cBhvr>
                                        <p:cTn id="42" dur="1" fill="hold">
                                          <p:stCondLst>
                                            <p:cond delay="0"/>
                                          </p:stCondLst>
                                        </p:cTn>
                                        <p:tgtEl>
                                          <p:spTgt spid="75795"/>
                                        </p:tgtEl>
                                        <p:attrNameLst>
                                          <p:attrName>style.visibility</p:attrName>
                                        </p:attrNameLst>
                                      </p:cBhvr>
                                      <p:to>
                                        <p:strVal val="visible"/>
                                      </p:to>
                                    </p:set>
                                    <p:animEffect transition="in" filter="blinds(horizontal)">
                                      <p:cBhvr>
                                        <p:cTn id="43" dur="500"/>
                                        <p:tgtEl>
                                          <p:spTgt spid="75795"/>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nodeType="clickEffect">
                                  <p:stCondLst>
                                    <p:cond delay="0"/>
                                  </p:stCondLst>
                                  <p:childTnLst>
                                    <p:set>
                                      <p:cBhvr>
                                        <p:cTn id="47" dur="1" fill="hold">
                                          <p:stCondLst>
                                            <p:cond delay="0"/>
                                          </p:stCondLst>
                                        </p:cTn>
                                        <p:tgtEl>
                                          <p:spTgt spid="75784"/>
                                        </p:tgtEl>
                                        <p:attrNameLst>
                                          <p:attrName>style.visibility</p:attrName>
                                        </p:attrNameLst>
                                      </p:cBhvr>
                                      <p:to>
                                        <p:strVal val="visible"/>
                                      </p:to>
                                    </p:set>
                                    <p:animEffect transition="in" filter="box(out)">
                                      <p:cBhvr>
                                        <p:cTn id="48" dur="500"/>
                                        <p:tgtEl>
                                          <p:spTgt spid="75784"/>
                                        </p:tgtEl>
                                      </p:cBhvr>
                                    </p:animEffect>
                                  </p:childTnLst>
                                </p:cTn>
                              </p:par>
                              <p:par>
                                <p:cTn id="49" presetID="3" presetClass="exit" presetSubtype="10" fill="hold" grpId="1" nodeType="withEffect">
                                  <p:stCondLst>
                                    <p:cond delay="0"/>
                                  </p:stCondLst>
                                  <p:childTnLst>
                                    <p:animEffect transition="out" filter="blinds(horizontal)">
                                      <p:cBhvr>
                                        <p:cTn id="50" dur="500"/>
                                        <p:tgtEl>
                                          <p:spTgt spid="75795"/>
                                        </p:tgtEl>
                                      </p:cBhvr>
                                    </p:animEffect>
                                    <p:set>
                                      <p:cBhvr>
                                        <p:cTn id="51" dur="1" fill="hold">
                                          <p:stCondLst>
                                            <p:cond delay="499"/>
                                          </p:stCondLst>
                                        </p:cTn>
                                        <p:tgtEl>
                                          <p:spTgt spid="75795"/>
                                        </p:tgtEl>
                                        <p:attrNameLst>
                                          <p:attrName>style.visibility</p:attrName>
                                        </p:attrNameLst>
                                      </p:cBhvr>
                                      <p:to>
                                        <p:strVal val="hidden"/>
                                      </p:to>
                                    </p:set>
                                  </p:childTnLst>
                                </p:cTn>
                              </p:par>
                              <p:par>
                                <p:cTn id="52" presetID="3" presetClass="entr" presetSubtype="10" fill="hold" grpId="1" nodeType="withEffect">
                                  <p:stCondLst>
                                    <p:cond delay="0"/>
                                  </p:stCondLst>
                                  <p:childTnLst>
                                    <p:set>
                                      <p:cBhvr>
                                        <p:cTn id="53" dur="1" fill="hold">
                                          <p:stCondLst>
                                            <p:cond delay="0"/>
                                          </p:stCondLst>
                                        </p:cTn>
                                        <p:tgtEl>
                                          <p:spTgt spid="75796"/>
                                        </p:tgtEl>
                                        <p:attrNameLst>
                                          <p:attrName>style.visibility</p:attrName>
                                        </p:attrNameLst>
                                      </p:cBhvr>
                                      <p:to>
                                        <p:strVal val="visible"/>
                                      </p:to>
                                    </p:set>
                                    <p:animEffect transition="in" filter="blinds(horizontal)">
                                      <p:cBhvr>
                                        <p:cTn id="54" dur="500"/>
                                        <p:tgtEl>
                                          <p:spTgt spid="75796"/>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nodeType="clickEffect">
                                  <p:stCondLst>
                                    <p:cond delay="0"/>
                                  </p:stCondLst>
                                  <p:childTnLst>
                                    <p:set>
                                      <p:cBhvr>
                                        <p:cTn id="58" dur="1" fill="hold">
                                          <p:stCondLst>
                                            <p:cond delay="0"/>
                                          </p:stCondLst>
                                        </p:cTn>
                                        <p:tgtEl>
                                          <p:spTgt spid="75785"/>
                                        </p:tgtEl>
                                        <p:attrNameLst>
                                          <p:attrName>style.visibility</p:attrName>
                                        </p:attrNameLst>
                                      </p:cBhvr>
                                      <p:to>
                                        <p:strVal val="visible"/>
                                      </p:to>
                                    </p:set>
                                    <p:animEffect transition="in" filter="box(out)">
                                      <p:cBhvr>
                                        <p:cTn id="59" dur="500"/>
                                        <p:tgtEl>
                                          <p:spTgt spid="75785"/>
                                        </p:tgtEl>
                                      </p:cBhvr>
                                    </p:animEffect>
                                  </p:childTnLst>
                                </p:cTn>
                              </p:par>
                              <p:par>
                                <p:cTn id="60" presetID="3" presetClass="exit" presetSubtype="10" fill="hold" grpId="0" nodeType="withEffect">
                                  <p:stCondLst>
                                    <p:cond delay="0"/>
                                  </p:stCondLst>
                                  <p:childTnLst>
                                    <p:animEffect transition="out" filter="blinds(horizontal)">
                                      <p:cBhvr>
                                        <p:cTn id="61" dur="500"/>
                                        <p:tgtEl>
                                          <p:spTgt spid="75796"/>
                                        </p:tgtEl>
                                      </p:cBhvr>
                                    </p:animEffect>
                                    <p:set>
                                      <p:cBhvr>
                                        <p:cTn id="62" dur="1" fill="hold">
                                          <p:stCondLst>
                                            <p:cond delay="499"/>
                                          </p:stCondLst>
                                        </p:cTn>
                                        <p:tgtEl>
                                          <p:spTgt spid="75796"/>
                                        </p:tgtEl>
                                        <p:attrNameLst>
                                          <p:attrName>style.visibility</p:attrName>
                                        </p:attrNameLst>
                                      </p:cBhvr>
                                      <p:to>
                                        <p:strVal val="hidden"/>
                                      </p:to>
                                    </p:set>
                                  </p:childTnLst>
                                </p:cTn>
                              </p:par>
                              <p:par>
                                <p:cTn id="63" presetID="3" presetClass="entr" presetSubtype="10" fill="hold" grpId="1" nodeType="withEffect">
                                  <p:stCondLst>
                                    <p:cond delay="0"/>
                                  </p:stCondLst>
                                  <p:childTnLst>
                                    <p:set>
                                      <p:cBhvr>
                                        <p:cTn id="64" dur="1" fill="hold">
                                          <p:stCondLst>
                                            <p:cond delay="0"/>
                                          </p:stCondLst>
                                        </p:cTn>
                                        <p:tgtEl>
                                          <p:spTgt spid="75797"/>
                                        </p:tgtEl>
                                        <p:attrNameLst>
                                          <p:attrName>style.visibility</p:attrName>
                                        </p:attrNameLst>
                                      </p:cBhvr>
                                      <p:to>
                                        <p:strVal val="visible"/>
                                      </p:to>
                                    </p:set>
                                    <p:animEffect transition="in" filter="blinds(horizontal)">
                                      <p:cBhvr>
                                        <p:cTn id="65" dur="500"/>
                                        <p:tgtEl>
                                          <p:spTgt spid="75797"/>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32" fill="hold" nodeType="clickEffect">
                                  <p:stCondLst>
                                    <p:cond delay="0"/>
                                  </p:stCondLst>
                                  <p:childTnLst>
                                    <p:set>
                                      <p:cBhvr>
                                        <p:cTn id="69" dur="1" fill="hold">
                                          <p:stCondLst>
                                            <p:cond delay="0"/>
                                          </p:stCondLst>
                                        </p:cTn>
                                        <p:tgtEl>
                                          <p:spTgt spid="75786"/>
                                        </p:tgtEl>
                                        <p:attrNameLst>
                                          <p:attrName>style.visibility</p:attrName>
                                        </p:attrNameLst>
                                      </p:cBhvr>
                                      <p:to>
                                        <p:strVal val="visible"/>
                                      </p:to>
                                    </p:set>
                                    <p:animEffect transition="in" filter="box(out)">
                                      <p:cBhvr>
                                        <p:cTn id="70" dur="500"/>
                                        <p:tgtEl>
                                          <p:spTgt spid="75786"/>
                                        </p:tgtEl>
                                      </p:cBhvr>
                                    </p:animEffect>
                                  </p:childTnLst>
                                </p:cTn>
                              </p:par>
                              <p:par>
                                <p:cTn id="71" presetID="3" presetClass="exit" presetSubtype="10" fill="hold" grpId="0" nodeType="withEffect">
                                  <p:stCondLst>
                                    <p:cond delay="0"/>
                                  </p:stCondLst>
                                  <p:childTnLst>
                                    <p:animEffect transition="out" filter="blinds(horizontal)">
                                      <p:cBhvr>
                                        <p:cTn id="72" dur="500"/>
                                        <p:tgtEl>
                                          <p:spTgt spid="75797"/>
                                        </p:tgtEl>
                                      </p:cBhvr>
                                    </p:animEffect>
                                    <p:set>
                                      <p:cBhvr>
                                        <p:cTn id="73" dur="1" fill="hold">
                                          <p:stCondLst>
                                            <p:cond delay="499"/>
                                          </p:stCondLst>
                                        </p:cTn>
                                        <p:tgtEl>
                                          <p:spTgt spid="75797"/>
                                        </p:tgtEl>
                                        <p:attrNameLst>
                                          <p:attrName>style.visibility</p:attrName>
                                        </p:attrNameLst>
                                      </p:cBhvr>
                                      <p:to>
                                        <p:strVal val="hidden"/>
                                      </p:to>
                                    </p:set>
                                  </p:childTnLst>
                                </p:cTn>
                              </p:par>
                              <p:par>
                                <p:cTn id="74" presetID="3" presetClass="entr" presetSubtype="10" fill="hold" grpId="0" nodeType="withEffect">
                                  <p:stCondLst>
                                    <p:cond delay="0"/>
                                  </p:stCondLst>
                                  <p:childTnLst>
                                    <p:set>
                                      <p:cBhvr>
                                        <p:cTn id="75" dur="1" fill="hold">
                                          <p:stCondLst>
                                            <p:cond delay="0"/>
                                          </p:stCondLst>
                                        </p:cTn>
                                        <p:tgtEl>
                                          <p:spTgt spid="75798"/>
                                        </p:tgtEl>
                                        <p:attrNameLst>
                                          <p:attrName>style.visibility</p:attrName>
                                        </p:attrNameLst>
                                      </p:cBhvr>
                                      <p:to>
                                        <p:strVal val="visible"/>
                                      </p:to>
                                    </p:set>
                                    <p:animEffect transition="in" filter="blinds(horizontal)">
                                      <p:cBhvr>
                                        <p:cTn id="76" dur="500"/>
                                        <p:tgtEl>
                                          <p:spTgt spid="75798"/>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32" fill="hold" nodeType="clickEffect">
                                  <p:stCondLst>
                                    <p:cond delay="0"/>
                                  </p:stCondLst>
                                  <p:childTnLst>
                                    <p:set>
                                      <p:cBhvr>
                                        <p:cTn id="80" dur="1" fill="hold">
                                          <p:stCondLst>
                                            <p:cond delay="0"/>
                                          </p:stCondLst>
                                        </p:cTn>
                                        <p:tgtEl>
                                          <p:spTgt spid="75787"/>
                                        </p:tgtEl>
                                        <p:attrNameLst>
                                          <p:attrName>style.visibility</p:attrName>
                                        </p:attrNameLst>
                                      </p:cBhvr>
                                      <p:to>
                                        <p:strVal val="visible"/>
                                      </p:to>
                                    </p:set>
                                    <p:animEffect transition="in" filter="box(out)">
                                      <p:cBhvr>
                                        <p:cTn id="81" dur="500"/>
                                        <p:tgtEl>
                                          <p:spTgt spid="75787"/>
                                        </p:tgtEl>
                                      </p:cBhvr>
                                    </p:animEffect>
                                  </p:childTnLst>
                                </p:cTn>
                              </p:par>
                              <p:par>
                                <p:cTn id="82" presetID="3" presetClass="exit" presetSubtype="10" fill="hold" grpId="1" nodeType="withEffect">
                                  <p:stCondLst>
                                    <p:cond delay="0"/>
                                  </p:stCondLst>
                                  <p:childTnLst>
                                    <p:animEffect transition="out" filter="blinds(horizontal)">
                                      <p:cBhvr>
                                        <p:cTn id="83" dur="500"/>
                                        <p:tgtEl>
                                          <p:spTgt spid="75798"/>
                                        </p:tgtEl>
                                      </p:cBhvr>
                                    </p:animEffect>
                                    <p:set>
                                      <p:cBhvr>
                                        <p:cTn id="84" dur="1" fill="hold">
                                          <p:stCondLst>
                                            <p:cond delay="499"/>
                                          </p:stCondLst>
                                        </p:cTn>
                                        <p:tgtEl>
                                          <p:spTgt spid="75798"/>
                                        </p:tgtEl>
                                        <p:attrNameLst>
                                          <p:attrName>style.visibility</p:attrName>
                                        </p:attrNameLst>
                                      </p:cBhvr>
                                      <p:to>
                                        <p:strVal val="hidden"/>
                                      </p:to>
                                    </p:set>
                                  </p:childTnLst>
                                </p:cTn>
                              </p:par>
                              <p:par>
                                <p:cTn id="85" presetID="3" presetClass="entr" presetSubtype="10" fill="hold" grpId="0" nodeType="withEffect">
                                  <p:stCondLst>
                                    <p:cond delay="0"/>
                                  </p:stCondLst>
                                  <p:childTnLst>
                                    <p:set>
                                      <p:cBhvr>
                                        <p:cTn id="86" dur="1" fill="hold">
                                          <p:stCondLst>
                                            <p:cond delay="0"/>
                                          </p:stCondLst>
                                        </p:cTn>
                                        <p:tgtEl>
                                          <p:spTgt spid="75799"/>
                                        </p:tgtEl>
                                        <p:attrNameLst>
                                          <p:attrName>style.visibility</p:attrName>
                                        </p:attrNameLst>
                                      </p:cBhvr>
                                      <p:to>
                                        <p:strVal val="visible"/>
                                      </p:to>
                                    </p:set>
                                    <p:animEffect transition="in" filter="blinds(horizontal)">
                                      <p:cBhvr>
                                        <p:cTn id="87" dur="500"/>
                                        <p:tgtEl>
                                          <p:spTgt spid="75799"/>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32" fill="hold" nodeType="clickEffect">
                                  <p:stCondLst>
                                    <p:cond delay="0"/>
                                  </p:stCondLst>
                                  <p:childTnLst>
                                    <p:set>
                                      <p:cBhvr>
                                        <p:cTn id="91" dur="1" fill="hold">
                                          <p:stCondLst>
                                            <p:cond delay="0"/>
                                          </p:stCondLst>
                                        </p:cTn>
                                        <p:tgtEl>
                                          <p:spTgt spid="75788"/>
                                        </p:tgtEl>
                                        <p:attrNameLst>
                                          <p:attrName>style.visibility</p:attrName>
                                        </p:attrNameLst>
                                      </p:cBhvr>
                                      <p:to>
                                        <p:strVal val="visible"/>
                                      </p:to>
                                    </p:set>
                                    <p:animEffect transition="in" filter="box(out)">
                                      <p:cBhvr>
                                        <p:cTn id="92" dur="500"/>
                                        <p:tgtEl>
                                          <p:spTgt spid="75788"/>
                                        </p:tgtEl>
                                      </p:cBhvr>
                                    </p:animEffect>
                                  </p:childTnLst>
                                </p:cTn>
                              </p:par>
                              <p:par>
                                <p:cTn id="93" presetID="3" presetClass="exit" presetSubtype="10" fill="hold" grpId="1" nodeType="withEffect">
                                  <p:stCondLst>
                                    <p:cond delay="0"/>
                                  </p:stCondLst>
                                  <p:childTnLst>
                                    <p:animEffect transition="out" filter="blinds(horizontal)">
                                      <p:cBhvr>
                                        <p:cTn id="94" dur="500"/>
                                        <p:tgtEl>
                                          <p:spTgt spid="75799"/>
                                        </p:tgtEl>
                                      </p:cBhvr>
                                    </p:animEffect>
                                    <p:set>
                                      <p:cBhvr>
                                        <p:cTn id="95" dur="1" fill="hold">
                                          <p:stCondLst>
                                            <p:cond delay="499"/>
                                          </p:stCondLst>
                                        </p:cTn>
                                        <p:tgtEl>
                                          <p:spTgt spid="75799"/>
                                        </p:tgtEl>
                                        <p:attrNameLst>
                                          <p:attrName>style.visibility</p:attrName>
                                        </p:attrNameLst>
                                      </p:cBhvr>
                                      <p:to>
                                        <p:strVal val="hidden"/>
                                      </p:to>
                                    </p:set>
                                  </p:childTnLst>
                                </p:cTn>
                              </p:par>
                              <p:par>
                                <p:cTn id="96" presetID="3" presetClass="entr" presetSubtype="10" fill="hold" grpId="0" nodeType="withEffect">
                                  <p:stCondLst>
                                    <p:cond delay="0"/>
                                  </p:stCondLst>
                                  <p:childTnLst>
                                    <p:set>
                                      <p:cBhvr>
                                        <p:cTn id="97" dur="1" fill="hold">
                                          <p:stCondLst>
                                            <p:cond delay="0"/>
                                          </p:stCondLst>
                                        </p:cTn>
                                        <p:tgtEl>
                                          <p:spTgt spid="75800"/>
                                        </p:tgtEl>
                                        <p:attrNameLst>
                                          <p:attrName>style.visibility</p:attrName>
                                        </p:attrNameLst>
                                      </p:cBhvr>
                                      <p:to>
                                        <p:strVal val="visible"/>
                                      </p:to>
                                    </p:set>
                                    <p:animEffect transition="in" filter="blinds(horizontal)">
                                      <p:cBhvr>
                                        <p:cTn id="98" dur="500"/>
                                        <p:tgtEl>
                                          <p:spTgt spid="75800"/>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32" fill="hold" nodeType="clickEffect">
                                  <p:stCondLst>
                                    <p:cond delay="0"/>
                                  </p:stCondLst>
                                  <p:childTnLst>
                                    <p:set>
                                      <p:cBhvr>
                                        <p:cTn id="102" dur="1" fill="hold">
                                          <p:stCondLst>
                                            <p:cond delay="0"/>
                                          </p:stCondLst>
                                        </p:cTn>
                                        <p:tgtEl>
                                          <p:spTgt spid="75789"/>
                                        </p:tgtEl>
                                        <p:attrNameLst>
                                          <p:attrName>style.visibility</p:attrName>
                                        </p:attrNameLst>
                                      </p:cBhvr>
                                      <p:to>
                                        <p:strVal val="visible"/>
                                      </p:to>
                                    </p:set>
                                    <p:animEffect transition="in" filter="box(out)">
                                      <p:cBhvr>
                                        <p:cTn id="103" dur="500"/>
                                        <p:tgtEl>
                                          <p:spTgt spid="75789"/>
                                        </p:tgtEl>
                                      </p:cBhvr>
                                    </p:animEffect>
                                  </p:childTnLst>
                                </p:cTn>
                              </p:par>
                              <p:par>
                                <p:cTn id="104" presetID="3" presetClass="exit" presetSubtype="10" fill="hold" grpId="1" nodeType="withEffect">
                                  <p:stCondLst>
                                    <p:cond delay="0"/>
                                  </p:stCondLst>
                                  <p:childTnLst>
                                    <p:animEffect transition="out" filter="blinds(horizontal)">
                                      <p:cBhvr>
                                        <p:cTn id="105" dur="500"/>
                                        <p:tgtEl>
                                          <p:spTgt spid="75800"/>
                                        </p:tgtEl>
                                      </p:cBhvr>
                                    </p:animEffect>
                                    <p:set>
                                      <p:cBhvr>
                                        <p:cTn id="106" dur="1" fill="hold">
                                          <p:stCondLst>
                                            <p:cond delay="499"/>
                                          </p:stCondLst>
                                        </p:cTn>
                                        <p:tgtEl>
                                          <p:spTgt spid="75800"/>
                                        </p:tgtEl>
                                        <p:attrNameLst>
                                          <p:attrName>style.visibility</p:attrName>
                                        </p:attrNameLst>
                                      </p:cBhvr>
                                      <p:to>
                                        <p:strVal val="hidden"/>
                                      </p:to>
                                    </p:set>
                                  </p:childTnLst>
                                </p:cTn>
                              </p:par>
                              <p:par>
                                <p:cTn id="107" presetID="3" presetClass="entr" presetSubtype="10" fill="hold" grpId="0" nodeType="withEffect">
                                  <p:stCondLst>
                                    <p:cond delay="0"/>
                                  </p:stCondLst>
                                  <p:childTnLst>
                                    <p:set>
                                      <p:cBhvr>
                                        <p:cTn id="108" dur="1" fill="hold">
                                          <p:stCondLst>
                                            <p:cond delay="0"/>
                                          </p:stCondLst>
                                        </p:cTn>
                                        <p:tgtEl>
                                          <p:spTgt spid="75801"/>
                                        </p:tgtEl>
                                        <p:attrNameLst>
                                          <p:attrName>style.visibility</p:attrName>
                                        </p:attrNameLst>
                                      </p:cBhvr>
                                      <p:to>
                                        <p:strVal val="visible"/>
                                      </p:to>
                                    </p:set>
                                    <p:animEffect transition="in" filter="blinds(horizontal)">
                                      <p:cBhvr>
                                        <p:cTn id="109" dur="500"/>
                                        <p:tgtEl>
                                          <p:spTgt spid="75801"/>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32" fill="hold" nodeType="clickEffect">
                                  <p:stCondLst>
                                    <p:cond delay="0"/>
                                  </p:stCondLst>
                                  <p:childTnLst>
                                    <p:set>
                                      <p:cBhvr>
                                        <p:cTn id="113" dur="1" fill="hold">
                                          <p:stCondLst>
                                            <p:cond delay="0"/>
                                          </p:stCondLst>
                                        </p:cTn>
                                        <p:tgtEl>
                                          <p:spTgt spid="75790"/>
                                        </p:tgtEl>
                                        <p:attrNameLst>
                                          <p:attrName>style.visibility</p:attrName>
                                        </p:attrNameLst>
                                      </p:cBhvr>
                                      <p:to>
                                        <p:strVal val="visible"/>
                                      </p:to>
                                    </p:set>
                                    <p:animEffect transition="in" filter="box(out)">
                                      <p:cBhvr>
                                        <p:cTn id="114" dur="500"/>
                                        <p:tgtEl>
                                          <p:spTgt spid="75790"/>
                                        </p:tgtEl>
                                      </p:cBhvr>
                                    </p:animEffect>
                                  </p:childTnLst>
                                </p:cTn>
                              </p:par>
                              <p:par>
                                <p:cTn id="115" presetID="3" presetClass="exit" presetSubtype="10" fill="hold" grpId="1" nodeType="withEffect">
                                  <p:stCondLst>
                                    <p:cond delay="0"/>
                                  </p:stCondLst>
                                  <p:childTnLst>
                                    <p:animEffect transition="out" filter="blinds(horizontal)">
                                      <p:cBhvr>
                                        <p:cTn id="116" dur="500"/>
                                        <p:tgtEl>
                                          <p:spTgt spid="75801"/>
                                        </p:tgtEl>
                                      </p:cBhvr>
                                    </p:animEffect>
                                    <p:set>
                                      <p:cBhvr>
                                        <p:cTn id="117" dur="1" fill="hold">
                                          <p:stCondLst>
                                            <p:cond delay="499"/>
                                          </p:stCondLst>
                                        </p:cTn>
                                        <p:tgtEl>
                                          <p:spTgt spid="75801"/>
                                        </p:tgtEl>
                                        <p:attrNameLst>
                                          <p:attrName>style.visibility</p:attrName>
                                        </p:attrNameLst>
                                      </p:cBhvr>
                                      <p:to>
                                        <p:strVal val="hidden"/>
                                      </p:to>
                                    </p:set>
                                  </p:childTnLst>
                                </p:cTn>
                              </p:par>
                              <p:par>
                                <p:cTn id="118" presetID="3" presetClass="entr" presetSubtype="10" fill="hold" grpId="0" nodeType="withEffect">
                                  <p:stCondLst>
                                    <p:cond delay="0"/>
                                  </p:stCondLst>
                                  <p:childTnLst>
                                    <p:set>
                                      <p:cBhvr>
                                        <p:cTn id="119" dur="1" fill="hold">
                                          <p:stCondLst>
                                            <p:cond delay="0"/>
                                          </p:stCondLst>
                                        </p:cTn>
                                        <p:tgtEl>
                                          <p:spTgt spid="75802"/>
                                        </p:tgtEl>
                                        <p:attrNameLst>
                                          <p:attrName>style.visibility</p:attrName>
                                        </p:attrNameLst>
                                      </p:cBhvr>
                                      <p:to>
                                        <p:strVal val="visible"/>
                                      </p:to>
                                    </p:set>
                                    <p:animEffect transition="in" filter="blinds(horizontal)">
                                      <p:cBhvr>
                                        <p:cTn id="120" dur="500"/>
                                        <p:tgtEl>
                                          <p:spTgt spid="75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2" grpId="0"/>
      <p:bldP spid="75792" grpId="1"/>
      <p:bldP spid="75793" grpId="0"/>
      <p:bldP spid="75793" grpId="1"/>
      <p:bldP spid="75794" grpId="0"/>
      <p:bldP spid="75794" grpId="1"/>
      <p:bldP spid="75795" grpId="0"/>
      <p:bldP spid="75795" grpId="1"/>
      <p:bldP spid="75796" grpId="0"/>
      <p:bldP spid="75796" grpId="1"/>
      <p:bldP spid="75797" grpId="0"/>
      <p:bldP spid="75797" grpId="1"/>
      <p:bldP spid="75798" grpId="0"/>
      <p:bldP spid="75798" grpId="1"/>
      <p:bldP spid="75799" grpId="0"/>
      <p:bldP spid="75799" grpId="1"/>
      <p:bldP spid="75800" grpId="0"/>
      <p:bldP spid="75800" grpId="1"/>
      <p:bldP spid="75801" grpId="0"/>
      <p:bldP spid="75801" grpId="1"/>
      <p:bldP spid="758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Brookings?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57400"/>
            <a:ext cx="8309932"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102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690562"/>
            <a:ext cx="7981950" cy="5476875"/>
          </a:xfrm>
          <a:prstGeom prst="rect">
            <a:avLst/>
          </a:prstGeom>
        </p:spPr>
      </p:pic>
    </p:spTree>
    <p:extLst>
      <p:ext uri="{BB962C8B-B14F-4D97-AF65-F5344CB8AC3E}">
        <p14:creationId xmlns:p14="http://schemas.microsoft.com/office/powerpoint/2010/main" val="336480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28370</TotalTime>
  <Words>1490</Words>
  <Application>Microsoft Office PowerPoint</Application>
  <PresentationFormat>On-screen Show (4:3)</PresentationFormat>
  <Paragraphs>169</Paragraphs>
  <Slides>35</Slides>
  <Notes>28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Global Climate Change What is it?</vt:lpstr>
      <vt:lpstr>This is where we stand</vt:lpstr>
      <vt:lpstr>Climate changes  It always has and it always will </vt:lpstr>
      <vt:lpstr>PowerPoint Presentation</vt:lpstr>
      <vt:lpstr>PowerPoint Presentation</vt:lpstr>
      <vt:lpstr>Warmest Decade on Record  (NASA Jan.21 2010)</vt:lpstr>
      <vt:lpstr>Five-Year Average Global Temperature Anomalies from 1909 to 2009 </vt:lpstr>
      <vt:lpstr>What about Brookings?</vt:lpstr>
      <vt:lpstr>PowerPoint Presentation</vt:lpstr>
      <vt:lpstr>PowerPoint Presentation</vt:lpstr>
      <vt:lpstr>PowerPoint Presentation</vt:lpstr>
      <vt:lpstr>How can the Earth be heated?</vt:lpstr>
      <vt:lpstr>Has the Sun been getting brighter?</vt:lpstr>
      <vt:lpstr>Has the Earth been getting darker?</vt:lpstr>
      <vt:lpstr>The Upside of Pollution?</vt:lpstr>
      <vt:lpstr>Process of elimination means…</vt:lpstr>
      <vt:lpstr>The ‘Greenhouse’ Effect</vt:lpstr>
      <vt:lpstr>How does it work?</vt:lpstr>
      <vt:lpstr>What is the controversy?</vt:lpstr>
      <vt:lpstr>But is it us?</vt:lpstr>
      <vt:lpstr>Yes, it is us</vt:lpstr>
      <vt:lpstr>The idea of Anthropogenic Greenhouse Warming (AGW) is not new!</vt:lpstr>
      <vt:lpstr>Global Climate Models (GCMs) are controversial though….</vt:lpstr>
      <vt:lpstr>Where is the heat going?</vt:lpstr>
      <vt:lpstr>So what if the water warms a little?</vt:lpstr>
      <vt:lpstr>Ice on Land is Melting Too</vt:lpstr>
      <vt:lpstr>Rates of Change in Global Temperature and Sea Level Rise</vt:lpstr>
      <vt:lpstr>What have we learned in recent years?</vt:lpstr>
      <vt:lpstr>PowerPoint Presentation</vt:lpstr>
      <vt:lpstr>What does the future hold for Brookings?</vt:lpstr>
      <vt:lpstr>What is the world  doing about this?</vt:lpstr>
      <vt:lpstr>Where do we fit in?</vt:lpstr>
      <vt:lpstr>Where do you fit in?</vt:lpstr>
      <vt:lpstr>But what if thousands of scientists got it wrong….?</vt:lpstr>
      <vt:lpstr>Questions?</vt:lpstr>
    </vt:vector>
  </TitlesOfParts>
  <Company>South Dakota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Climate Change Should You Be Concerned?</dc:title>
  <dc:creator>mark</dc:creator>
  <cp:lastModifiedBy>frederickly</cp:lastModifiedBy>
  <cp:revision>87</cp:revision>
  <dcterms:created xsi:type="dcterms:W3CDTF">2010-03-05T02:37:08Z</dcterms:created>
  <dcterms:modified xsi:type="dcterms:W3CDTF">2012-11-01T15:22:15Z</dcterms:modified>
</cp:coreProperties>
</file>